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Override PartName="/ppt/theme/themeOverride3.xml" ContentType="application/vnd.openxmlformats-officedocument.themeOverrid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8"/>
  </p:notesMasterIdLst>
  <p:sldIdLst>
    <p:sldId id="257" r:id="rId2"/>
    <p:sldId id="268" r:id="rId3"/>
    <p:sldId id="267" r:id="rId4"/>
    <p:sldId id="277" r:id="rId5"/>
    <p:sldId id="269" r:id="rId6"/>
    <p:sldId id="270" r:id="rId7"/>
    <p:sldId id="271" r:id="rId8"/>
    <p:sldId id="272" r:id="rId9"/>
    <p:sldId id="273" r:id="rId10"/>
    <p:sldId id="275" r:id="rId11"/>
    <p:sldId id="258" r:id="rId12"/>
    <p:sldId id="274" r:id="rId13"/>
    <p:sldId id="264" r:id="rId14"/>
    <p:sldId id="259" r:id="rId15"/>
    <p:sldId id="260" r:id="rId16"/>
    <p:sldId id="263" r:id="rId17"/>
  </p:sldIdLst>
  <p:sldSz cx="9144000" cy="5143500" type="screen16x9"/>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showOutlineIcons="0">
    <p:restoredLeft sz="15620"/>
    <p:restoredTop sz="94660"/>
  </p:normalViewPr>
  <p:slideViewPr>
    <p:cSldViewPr>
      <p:cViewPr>
        <p:scale>
          <a:sx n="70" d="100"/>
          <a:sy n="70" d="100"/>
        </p:scale>
        <p:origin x="-1147" y="-456"/>
      </p:cViewPr>
      <p:guideLst>
        <p:guide orient="horz" pos="1620"/>
        <p:guide pos="2880"/>
      </p:guideLst>
    </p:cSldViewPr>
  </p:slideViewPr>
  <p:notesTextViewPr>
    <p:cViewPr>
      <p:scale>
        <a:sx n="100" d="100"/>
        <a:sy n="100" d="100"/>
      </p:scale>
      <p:origin x="0" y="0"/>
    </p:cViewPr>
  </p:notesTextViewPr>
  <p:sorterViewPr>
    <p:cViewPr>
      <p:scale>
        <a:sx n="100" d="100"/>
        <a:sy n="100"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6E472E4-7B75-4244-BEDE-397682D2626D}" type="datetimeFigureOut">
              <a:rPr lang="ru-RU" smtClean="0"/>
              <a:pPr/>
              <a:t>01.11.2016</a:t>
            </a:fld>
            <a:endParaRPr lang="ru-RU"/>
          </a:p>
        </p:txBody>
      </p:sp>
      <p:sp>
        <p:nvSpPr>
          <p:cNvPr id="4" name="Образ слайда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0A2D018-0889-4834-A6DF-E8FC214E6F36}" type="slidenum">
              <a:rPr lang="ru-RU" smtClean="0"/>
              <a:pPr/>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8" Type="http://schemas.openxmlformats.org/officeDocument/2006/relationships/hyperlink" Target="http://en.wikipedia.org/wiki/Classical_Athens" TargetMode="External"/><Relationship Id="rId13" Type="http://schemas.openxmlformats.org/officeDocument/2006/relationships/hyperlink" Target="http://en.wikipedia.org/wiki/Aristophanes" TargetMode="External"/><Relationship Id="rId18" Type="http://schemas.openxmlformats.org/officeDocument/2006/relationships/hyperlink" Target="http://en.wikipedia.org/wiki/Logic" TargetMode="External"/><Relationship Id="rId3" Type="http://schemas.openxmlformats.org/officeDocument/2006/relationships/hyperlink" Target="http://en.wikipedia.org/wiki/Help:IPA_for_English" TargetMode="External"/><Relationship Id="rId7" Type="http://schemas.openxmlformats.org/officeDocument/2006/relationships/hyperlink" Target="http://en.wikipedia.org/wiki/Classical_Greece" TargetMode="External"/><Relationship Id="rId12" Type="http://schemas.openxmlformats.org/officeDocument/2006/relationships/hyperlink" Target="http://en.wikipedia.org/wiki/Xenophon" TargetMode="External"/><Relationship Id="rId17" Type="http://schemas.openxmlformats.org/officeDocument/2006/relationships/hyperlink" Target="http://en.wikipedia.org/wiki/Epistemology" TargetMode="External"/><Relationship Id="rId2" Type="http://schemas.openxmlformats.org/officeDocument/2006/relationships/slide" Target="../slides/slide13.xml"/><Relationship Id="rId16" Type="http://schemas.openxmlformats.org/officeDocument/2006/relationships/hyperlink" Target="http://en.wikipedia.org/wiki/Pedagogy" TargetMode="External"/><Relationship Id="rId1" Type="http://schemas.openxmlformats.org/officeDocument/2006/relationships/notesMaster" Target="../notesMasters/notesMaster1.xml"/><Relationship Id="rId6" Type="http://schemas.openxmlformats.org/officeDocument/2006/relationships/hyperlink" Target="http://en.wikipedia.org/wiki/Socrates" TargetMode="External"/><Relationship Id="rId11" Type="http://schemas.openxmlformats.org/officeDocument/2006/relationships/hyperlink" Target="http://en.wikipedia.org/wiki/Plato" TargetMode="External"/><Relationship Id="rId5" Type="http://schemas.openxmlformats.org/officeDocument/2006/relationships/hyperlink" Target="http://en.wikipedia.org/wiki/Wikipedia:IPA_for_Greek" TargetMode="External"/><Relationship Id="rId15" Type="http://schemas.openxmlformats.org/officeDocument/2006/relationships/hyperlink" Target="http://en.wikipedia.org/wiki/Socratic_method" TargetMode="External"/><Relationship Id="rId10" Type="http://schemas.openxmlformats.org/officeDocument/2006/relationships/hyperlink" Target="http://en.wikipedia.org/wiki/Western_philosophy" TargetMode="External"/><Relationship Id="rId4" Type="http://schemas.openxmlformats.org/officeDocument/2006/relationships/hyperlink" Target="http://en.wikipedia.org/wiki/Greek_language" TargetMode="External"/><Relationship Id="rId9" Type="http://schemas.openxmlformats.org/officeDocument/2006/relationships/hyperlink" Target="http://en.wikipedia.org/wiki/Philosophy" TargetMode="External"/><Relationship Id="rId14" Type="http://schemas.openxmlformats.org/officeDocument/2006/relationships/hyperlink" Target="http://en.wikipedia.org/wiki/Ethics"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dirty="0" smtClean="0"/>
              <a:t>Под образованием</a:t>
            </a:r>
            <a:r>
              <a:rPr lang="ru-RU" baseline="0" dirty="0" smtClean="0"/>
              <a:t> понимается всё, что связано с обучением и воспитанием, имеющим свой целью просветить разум, исправить поведение и сформировать такие манеры и привычки молодого поколения, чтобы они были полезными в своей будущей (взрослой) жизни…</a:t>
            </a:r>
            <a:endParaRPr lang="ru-RU" dirty="0"/>
          </a:p>
        </p:txBody>
      </p:sp>
      <p:sp>
        <p:nvSpPr>
          <p:cNvPr id="4" name="Номер слайда 3"/>
          <p:cNvSpPr>
            <a:spLocks noGrp="1"/>
          </p:cNvSpPr>
          <p:nvPr>
            <p:ph type="sldNum" sz="quarter" idx="10"/>
          </p:nvPr>
        </p:nvSpPr>
        <p:spPr/>
        <p:txBody>
          <a:bodyPr/>
          <a:lstStyle/>
          <a:p>
            <a:pPr>
              <a:defRPr/>
            </a:pPr>
            <a:fld id="{FE774A48-A0CD-4D20-BD98-7CDBA10C9846}" type="slidenum">
              <a:rPr lang="en-US" smtClean="0"/>
              <a:pPr>
                <a:defRPr/>
              </a:pPr>
              <a:t>12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en-US" sz="1200" b="1" i="0" kern="1200" dirty="0" smtClean="0">
                <a:solidFill>
                  <a:schemeClr val="tx1"/>
                </a:solidFill>
                <a:latin typeface="Times New Roman" pitchFamily="18" charset="0"/>
                <a:ea typeface="+mn-ea"/>
                <a:cs typeface="+mn-cs"/>
              </a:rPr>
              <a:t>Socrates</a:t>
            </a:r>
            <a:r>
              <a:rPr lang="en-US" sz="1200" b="0" i="0" kern="1200" dirty="0" smtClean="0">
                <a:solidFill>
                  <a:schemeClr val="tx1"/>
                </a:solidFill>
                <a:latin typeface="Times New Roman" pitchFamily="18" charset="0"/>
                <a:ea typeface="+mn-ea"/>
                <a:cs typeface="+mn-cs"/>
              </a:rPr>
              <a:t> ( </a:t>
            </a:r>
            <a:r>
              <a:rPr lang="en-US" sz="1200" b="0" i="0" kern="1200" dirty="0" smtClean="0">
                <a:solidFill>
                  <a:schemeClr val="tx1"/>
                </a:solidFill>
                <a:latin typeface="Times New Roman" pitchFamily="18" charset="0"/>
                <a:ea typeface="+mn-ea"/>
                <a:cs typeface="+mn-cs"/>
                <a:hlinkClick r:id="rId3" tooltip="Help:IPA for English"/>
              </a:rPr>
              <a:t>/ˈ</a:t>
            </a:r>
            <a:r>
              <a:rPr lang="en-US" sz="1200" b="0" i="0" kern="1200" dirty="0" err="1" smtClean="0">
                <a:solidFill>
                  <a:schemeClr val="tx1"/>
                </a:solidFill>
                <a:latin typeface="Times New Roman" pitchFamily="18" charset="0"/>
                <a:ea typeface="+mn-ea"/>
                <a:cs typeface="+mn-cs"/>
                <a:hlinkClick r:id="rId3" tooltip="Help:IPA for English"/>
              </a:rPr>
              <a:t>sɒkrətiːz</a:t>
            </a:r>
            <a:r>
              <a:rPr lang="en-US" sz="1200" b="0" i="0" kern="1200" dirty="0" smtClean="0">
                <a:solidFill>
                  <a:schemeClr val="tx1"/>
                </a:solidFill>
                <a:latin typeface="Times New Roman" pitchFamily="18" charset="0"/>
                <a:ea typeface="+mn-ea"/>
                <a:cs typeface="+mn-cs"/>
                <a:hlinkClick r:id="rId3" tooltip="Help:IPA for English"/>
              </a:rPr>
              <a:t>/</a:t>
            </a:r>
            <a:r>
              <a:rPr lang="en-US" sz="1200" b="0" i="0" kern="1200" dirty="0" smtClean="0">
                <a:solidFill>
                  <a:schemeClr val="tx1"/>
                </a:solidFill>
                <a:latin typeface="Times New Roman" pitchFamily="18" charset="0"/>
                <a:ea typeface="+mn-ea"/>
                <a:cs typeface="+mn-cs"/>
              </a:rPr>
              <a:t>; </a:t>
            </a:r>
            <a:r>
              <a:rPr lang="en-US" sz="1200" b="0" i="0" kern="1200" dirty="0" smtClean="0">
                <a:solidFill>
                  <a:schemeClr val="tx1"/>
                </a:solidFill>
                <a:latin typeface="Times New Roman" pitchFamily="18" charset="0"/>
                <a:ea typeface="+mn-ea"/>
                <a:cs typeface="+mn-cs"/>
                <a:hlinkClick r:id="rId4" tooltip="Greek language"/>
              </a:rPr>
              <a:t>Greek</a:t>
            </a:r>
            <a:r>
              <a:rPr lang="en-US" sz="1200" b="0" i="0" kern="1200" dirty="0" smtClean="0">
                <a:solidFill>
                  <a:schemeClr val="tx1"/>
                </a:solidFill>
                <a:latin typeface="Times New Roman" pitchFamily="18" charset="0"/>
                <a:ea typeface="+mn-ea"/>
                <a:cs typeface="+mn-cs"/>
              </a:rPr>
              <a:t>: </a:t>
            </a:r>
            <a:r>
              <a:rPr lang="en-US" sz="1200" b="0" i="0" kern="1200" dirty="0" err="1" smtClean="0">
                <a:solidFill>
                  <a:schemeClr val="tx1"/>
                </a:solidFill>
                <a:latin typeface="Times New Roman" pitchFamily="18" charset="0"/>
                <a:ea typeface="+mn-ea"/>
                <a:cs typeface="+mn-cs"/>
              </a:rPr>
              <a:t>Σωκράτης</a:t>
            </a:r>
            <a:r>
              <a:rPr lang="en-US" sz="1200" b="0" i="0" kern="1200" dirty="0" smtClean="0">
                <a:solidFill>
                  <a:schemeClr val="tx1"/>
                </a:solidFill>
                <a:latin typeface="Times New Roman" pitchFamily="18" charset="0"/>
                <a:ea typeface="+mn-ea"/>
                <a:cs typeface="+mn-cs"/>
              </a:rPr>
              <a:t>, Ancient Greek pronunciation: </a:t>
            </a:r>
            <a:r>
              <a:rPr lang="en-US" sz="1200" b="0" i="0" kern="1200" dirty="0" smtClean="0">
                <a:solidFill>
                  <a:schemeClr val="tx1"/>
                </a:solidFill>
                <a:latin typeface="Times New Roman" pitchFamily="18" charset="0"/>
                <a:ea typeface="+mn-ea"/>
                <a:cs typeface="+mn-cs"/>
                <a:hlinkClick r:id="rId5" tooltip="Wikipedia:IPA for Greek"/>
              </a:rPr>
              <a:t>[</a:t>
            </a:r>
            <a:r>
              <a:rPr lang="en-US" sz="1200" b="0" i="0" kern="1200" dirty="0" err="1" smtClean="0">
                <a:solidFill>
                  <a:schemeClr val="tx1"/>
                </a:solidFill>
                <a:latin typeface="Times New Roman" pitchFamily="18" charset="0"/>
                <a:ea typeface="+mn-ea"/>
                <a:cs typeface="+mn-cs"/>
                <a:hlinkClick r:id="rId5" tooltip="Wikipedia:IPA for Greek"/>
              </a:rPr>
              <a:t>sɔːkrátɛːs</a:t>
            </a:r>
            <a:r>
              <a:rPr lang="en-US" sz="1200" b="0" i="0" kern="1200" dirty="0" smtClean="0">
                <a:solidFill>
                  <a:schemeClr val="tx1"/>
                </a:solidFill>
                <a:latin typeface="Times New Roman" pitchFamily="18" charset="0"/>
                <a:ea typeface="+mn-ea"/>
                <a:cs typeface="+mn-cs"/>
                <a:hlinkClick r:id="rId5" tooltip="Wikipedia:IPA for Greek"/>
              </a:rPr>
              <a:t>]</a:t>
            </a:r>
            <a:r>
              <a:rPr lang="en-US" sz="1200" b="0" i="0" kern="1200" dirty="0" smtClean="0">
                <a:solidFill>
                  <a:schemeClr val="tx1"/>
                </a:solidFill>
                <a:latin typeface="Times New Roman" pitchFamily="18" charset="0"/>
                <a:ea typeface="+mn-ea"/>
                <a:cs typeface="+mn-cs"/>
              </a:rPr>
              <a:t>, </a:t>
            </a:r>
            <a:r>
              <a:rPr lang="en-US" sz="1200" b="0" i="1" kern="1200" dirty="0" err="1" smtClean="0">
                <a:solidFill>
                  <a:schemeClr val="tx1"/>
                </a:solidFill>
                <a:latin typeface="Times New Roman" pitchFamily="18" charset="0"/>
                <a:ea typeface="+mn-ea"/>
                <a:cs typeface="+mn-cs"/>
              </a:rPr>
              <a:t>Sōkrátēs</a:t>
            </a:r>
            <a:r>
              <a:rPr lang="en-US" sz="1200" b="0" i="0" kern="1200" dirty="0" smtClean="0">
                <a:solidFill>
                  <a:schemeClr val="tx1"/>
                </a:solidFill>
                <a:latin typeface="Times New Roman" pitchFamily="18" charset="0"/>
                <a:ea typeface="+mn-ea"/>
                <a:cs typeface="+mn-cs"/>
              </a:rPr>
              <a:t>; c. 469 BC – 399 BC)</a:t>
            </a:r>
            <a:r>
              <a:rPr lang="en-US" sz="1200" b="0" i="0" kern="1200" baseline="30000" dirty="0" smtClean="0">
                <a:solidFill>
                  <a:schemeClr val="tx1"/>
                </a:solidFill>
                <a:latin typeface="Times New Roman" pitchFamily="18" charset="0"/>
                <a:ea typeface="+mn-ea"/>
                <a:cs typeface="+mn-cs"/>
                <a:hlinkClick r:id="rId6"/>
              </a:rPr>
              <a:t>[1]</a:t>
            </a:r>
            <a:r>
              <a:rPr lang="en-US" sz="1200" b="0" i="0" kern="1200" dirty="0" smtClean="0">
                <a:solidFill>
                  <a:schemeClr val="tx1"/>
                </a:solidFill>
                <a:latin typeface="Times New Roman" pitchFamily="18" charset="0"/>
                <a:ea typeface="+mn-ea"/>
                <a:cs typeface="+mn-cs"/>
              </a:rPr>
              <a:t> was a </a:t>
            </a:r>
            <a:r>
              <a:rPr lang="en-US" sz="1200" b="0" i="0" kern="1200" dirty="0" smtClean="0">
                <a:solidFill>
                  <a:schemeClr val="tx1"/>
                </a:solidFill>
                <a:latin typeface="Times New Roman" pitchFamily="18" charset="0"/>
                <a:ea typeface="+mn-ea"/>
                <a:cs typeface="+mn-cs"/>
                <a:hlinkClick r:id="rId7" tooltip="Classical Greece"/>
              </a:rPr>
              <a:t>classical Greek</a:t>
            </a:r>
            <a:r>
              <a:rPr lang="en-US" sz="1200" b="0" i="0" kern="1200" dirty="0" smtClean="0">
                <a:solidFill>
                  <a:schemeClr val="tx1"/>
                </a:solidFill>
                <a:latin typeface="Times New Roman" pitchFamily="18" charset="0"/>
                <a:ea typeface="+mn-ea"/>
                <a:cs typeface="+mn-cs"/>
              </a:rPr>
              <a:t> </a:t>
            </a:r>
            <a:r>
              <a:rPr lang="en-US" sz="1200" b="0" i="0" kern="1200" dirty="0" smtClean="0">
                <a:solidFill>
                  <a:schemeClr val="tx1"/>
                </a:solidFill>
                <a:latin typeface="Times New Roman" pitchFamily="18" charset="0"/>
                <a:ea typeface="+mn-ea"/>
                <a:cs typeface="+mn-cs"/>
                <a:hlinkClick r:id="rId8" tooltip="Classical Athens"/>
              </a:rPr>
              <a:t>Athenian</a:t>
            </a:r>
            <a:r>
              <a:rPr lang="en-US" sz="1200" b="0" i="0" kern="1200" dirty="0" smtClean="0">
                <a:solidFill>
                  <a:schemeClr val="tx1"/>
                </a:solidFill>
                <a:latin typeface="Times New Roman" pitchFamily="18" charset="0"/>
                <a:ea typeface="+mn-ea"/>
                <a:cs typeface="+mn-cs"/>
              </a:rPr>
              <a:t> </a:t>
            </a:r>
            <a:r>
              <a:rPr lang="en-US" sz="1200" b="0" i="0" kern="1200" dirty="0" smtClean="0">
                <a:solidFill>
                  <a:schemeClr val="tx1"/>
                </a:solidFill>
                <a:latin typeface="Times New Roman" pitchFamily="18" charset="0"/>
                <a:ea typeface="+mn-ea"/>
                <a:cs typeface="+mn-cs"/>
                <a:hlinkClick r:id="rId9" tooltip="Philosophy"/>
              </a:rPr>
              <a:t>philosopher</a:t>
            </a:r>
            <a:r>
              <a:rPr lang="en-US" sz="1200" b="0" i="0" kern="1200" dirty="0" smtClean="0">
                <a:solidFill>
                  <a:schemeClr val="tx1"/>
                </a:solidFill>
                <a:latin typeface="Times New Roman" pitchFamily="18" charset="0"/>
                <a:ea typeface="+mn-ea"/>
                <a:cs typeface="+mn-cs"/>
              </a:rPr>
              <a:t>. Credited as one of the founders of </a:t>
            </a:r>
            <a:r>
              <a:rPr lang="en-US" sz="1200" b="0" i="0" kern="1200" dirty="0" smtClean="0">
                <a:solidFill>
                  <a:schemeClr val="tx1"/>
                </a:solidFill>
                <a:latin typeface="Times New Roman" pitchFamily="18" charset="0"/>
                <a:ea typeface="+mn-ea"/>
                <a:cs typeface="+mn-cs"/>
                <a:hlinkClick r:id="rId10" tooltip="Western philosophy"/>
              </a:rPr>
              <a:t>Western philosophy</a:t>
            </a:r>
            <a:r>
              <a:rPr lang="en-US" sz="1200" b="0" i="0" kern="1200" dirty="0" smtClean="0">
                <a:solidFill>
                  <a:schemeClr val="tx1"/>
                </a:solidFill>
                <a:latin typeface="Times New Roman" pitchFamily="18" charset="0"/>
                <a:ea typeface="+mn-ea"/>
                <a:cs typeface="+mn-cs"/>
              </a:rPr>
              <a:t>, he is an enigmatic figure known chiefly through the accounts of later classical writers, especially the writings of his students </a:t>
            </a:r>
            <a:r>
              <a:rPr lang="en-US" sz="1200" b="0" i="0" kern="1200" dirty="0" smtClean="0">
                <a:solidFill>
                  <a:schemeClr val="tx1"/>
                </a:solidFill>
                <a:latin typeface="Times New Roman" pitchFamily="18" charset="0"/>
                <a:ea typeface="+mn-ea"/>
                <a:cs typeface="+mn-cs"/>
                <a:hlinkClick r:id="rId11" tooltip="Plato"/>
              </a:rPr>
              <a:t>Plato</a:t>
            </a:r>
            <a:r>
              <a:rPr lang="en-US" sz="1200" b="0" i="0" kern="1200" dirty="0" smtClean="0">
                <a:solidFill>
                  <a:schemeClr val="tx1"/>
                </a:solidFill>
                <a:latin typeface="Times New Roman" pitchFamily="18" charset="0"/>
                <a:ea typeface="+mn-ea"/>
                <a:cs typeface="+mn-cs"/>
              </a:rPr>
              <a:t> and </a:t>
            </a:r>
            <a:r>
              <a:rPr lang="en-US" sz="1200" b="0" i="0" kern="1200" dirty="0" smtClean="0">
                <a:solidFill>
                  <a:schemeClr val="tx1"/>
                </a:solidFill>
                <a:latin typeface="Times New Roman" pitchFamily="18" charset="0"/>
                <a:ea typeface="+mn-ea"/>
                <a:cs typeface="+mn-cs"/>
                <a:hlinkClick r:id="rId12" tooltip="Xenophon"/>
              </a:rPr>
              <a:t>Xenophon</a:t>
            </a:r>
            <a:r>
              <a:rPr lang="en-US" sz="1200" b="0" i="0" kern="1200" dirty="0" smtClean="0">
                <a:solidFill>
                  <a:schemeClr val="tx1"/>
                </a:solidFill>
                <a:latin typeface="Times New Roman" pitchFamily="18" charset="0"/>
                <a:ea typeface="+mn-ea"/>
                <a:cs typeface="+mn-cs"/>
              </a:rPr>
              <a:t>, and the plays of his </a:t>
            </a:r>
            <a:r>
              <a:rPr lang="en-US" sz="1200" b="0" i="0" kern="1200" dirty="0" err="1" smtClean="0">
                <a:solidFill>
                  <a:schemeClr val="tx1"/>
                </a:solidFill>
                <a:latin typeface="Times New Roman" pitchFamily="18" charset="0"/>
                <a:ea typeface="+mn-ea"/>
                <a:cs typeface="+mn-cs"/>
              </a:rPr>
              <a:t>contemporary</a:t>
            </a:r>
            <a:r>
              <a:rPr lang="en-US" sz="1200" b="0" i="0" kern="1200" dirty="0" err="1" smtClean="0">
                <a:solidFill>
                  <a:schemeClr val="tx1"/>
                </a:solidFill>
                <a:latin typeface="Times New Roman" pitchFamily="18" charset="0"/>
                <a:ea typeface="+mn-ea"/>
                <a:cs typeface="+mn-cs"/>
                <a:hlinkClick r:id="rId13" tooltip="Aristophanes"/>
              </a:rPr>
              <a:t>Aristophanes</a:t>
            </a:r>
            <a:r>
              <a:rPr lang="en-US" sz="1200" b="0" i="0" kern="1200" dirty="0" smtClean="0">
                <a:solidFill>
                  <a:schemeClr val="tx1"/>
                </a:solidFill>
                <a:latin typeface="Times New Roman" pitchFamily="18" charset="0"/>
                <a:ea typeface="+mn-ea"/>
                <a:cs typeface="+mn-cs"/>
              </a:rPr>
              <a:t>. Many would claim that Plato's dialogues are the most comprehensive accounts of Socrates to survive from antiquity.</a:t>
            </a:r>
            <a:r>
              <a:rPr lang="en-US" sz="1200" b="0" i="0" kern="1200" baseline="30000" dirty="0" smtClean="0">
                <a:solidFill>
                  <a:schemeClr val="tx1"/>
                </a:solidFill>
                <a:latin typeface="Times New Roman" pitchFamily="18" charset="0"/>
                <a:ea typeface="+mn-ea"/>
                <a:cs typeface="+mn-cs"/>
                <a:hlinkClick r:id="rId6"/>
              </a:rPr>
              <a:t>[2]</a:t>
            </a:r>
            <a:endParaRPr lang="en-US" sz="1200" b="0" i="0" kern="1200" dirty="0" smtClean="0">
              <a:solidFill>
                <a:schemeClr val="tx1"/>
              </a:solidFill>
              <a:latin typeface="Times New Roman" pitchFamily="18" charset="0"/>
              <a:ea typeface="+mn-ea"/>
              <a:cs typeface="+mn-cs"/>
            </a:endParaRPr>
          </a:p>
          <a:p>
            <a:r>
              <a:rPr lang="en-US" sz="1200" b="0" i="0" kern="1200" dirty="0" smtClean="0">
                <a:solidFill>
                  <a:schemeClr val="tx1"/>
                </a:solidFill>
                <a:latin typeface="Times New Roman" pitchFamily="18" charset="0"/>
                <a:ea typeface="+mn-ea"/>
                <a:cs typeface="+mn-cs"/>
              </a:rPr>
              <a:t>Through his portrayal in Plato's dialogues, Socrates has become renowned for his contribution to the field of </a:t>
            </a:r>
            <a:r>
              <a:rPr lang="en-US" sz="1200" b="0" i="0" kern="1200" dirty="0" smtClean="0">
                <a:solidFill>
                  <a:schemeClr val="tx1"/>
                </a:solidFill>
                <a:latin typeface="Times New Roman" pitchFamily="18" charset="0"/>
                <a:ea typeface="+mn-ea"/>
                <a:cs typeface="+mn-cs"/>
                <a:hlinkClick r:id="rId14" tooltip="Ethics"/>
              </a:rPr>
              <a:t>ethics</a:t>
            </a:r>
            <a:r>
              <a:rPr lang="en-US" sz="1200" b="0" i="0" kern="1200" dirty="0" smtClean="0">
                <a:solidFill>
                  <a:schemeClr val="tx1"/>
                </a:solidFill>
                <a:latin typeface="Times New Roman" pitchFamily="18" charset="0"/>
                <a:ea typeface="+mn-ea"/>
                <a:cs typeface="+mn-cs"/>
              </a:rPr>
              <a:t>, and it is this Platonic Socrates who also lends his name to the concepts of Socratic irony and the </a:t>
            </a:r>
            <a:r>
              <a:rPr lang="en-US" sz="1200" b="0" i="0" kern="1200" dirty="0" smtClean="0">
                <a:solidFill>
                  <a:schemeClr val="tx1"/>
                </a:solidFill>
                <a:latin typeface="Times New Roman" pitchFamily="18" charset="0"/>
                <a:ea typeface="+mn-ea"/>
                <a:cs typeface="+mn-cs"/>
                <a:hlinkClick r:id="rId15" tooltip="Socratic method"/>
              </a:rPr>
              <a:t>Socratic method</a:t>
            </a:r>
            <a:r>
              <a:rPr lang="en-US" sz="1200" b="0" i="0" kern="1200" dirty="0" smtClean="0">
                <a:solidFill>
                  <a:schemeClr val="tx1"/>
                </a:solidFill>
                <a:latin typeface="Times New Roman" pitchFamily="18" charset="0"/>
                <a:ea typeface="+mn-ea"/>
                <a:cs typeface="+mn-cs"/>
              </a:rPr>
              <a:t>, or </a:t>
            </a:r>
            <a:r>
              <a:rPr lang="en-US" sz="1200" b="0" i="1" kern="1200" dirty="0" smtClean="0">
                <a:solidFill>
                  <a:schemeClr val="tx1"/>
                </a:solidFill>
                <a:latin typeface="Times New Roman" pitchFamily="18" charset="0"/>
                <a:ea typeface="+mn-ea"/>
                <a:cs typeface="+mn-cs"/>
              </a:rPr>
              <a:t>elenchus</a:t>
            </a:r>
            <a:r>
              <a:rPr lang="en-US" sz="1200" b="0" i="0" kern="1200" dirty="0" smtClean="0">
                <a:solidFill>
                  <a:schemeClr val="tx1"/>
                </a:solidFill>
                <a:latin typeface="Times New Roman" pitchFamily="18" charset="0"/>
                <a:ea typeface="+mn-ea"/>
                <a:cs typeface="+mn-cs"/>
              </a:rPr>
              <a:t>. The latter remains a commonly used tool in a wide range of discussions, and is a type of </a:t>
            </a:r>
            <a:r>
              <a:rPr lang="en-US" sz="1200" b="0" i="0" kern="1200" dirty="0" smtClean="0">
                <a:solidFill>
                  <a:schemeClr val="tx1"/>
                </a:solidFill>
                <a:latin typeface="Times New Roman" pitchFamily="18" charset="0"/>
                <a:ea typeface="+mn-ea"/>
                <a:cs typeface="+mn-cs"/>
                <a:hlinkClick r:id="rId16" tooltip="Pedagogy"/>
              </a:rPr>
              <a:t>pedagogy</a:t>
            </a:r>
            <a:r>
              <a:rPr lang="en-US" sz="1200" b="0" i="0" kern="1200" dirty="0" smtClean="0">
                <a:solidFill>
                  <a:schemeClr val="tx1"/>
                </a:solidFill>
                <a:latin typeface="Times New Roman" pitchFamily="18" charset="0"/>
                <a:ea typeface="+mn-ea"/>
                <a:cs typeface="+mn-cs"/>
              </a:rPr>
              <a:t> in which a series of questions are asked not only to draw individual answers, but also to encourage fundamental insight into the issue at hand. It is Plato's Socrates that also made important and lasting contributions to the fields of </a:t>
            </a:r>
            <a:r>
              <a:rPr lang="en-US" sz="1200" b="0" i="0" kern="1200" dirty="0" smtClean="0">
                <a:solidFill>
                  <a:schemeClr val="tx1"/>
                </a:solidFill>
                <a:latin typeface="Times New Roman" pitchFamily="18" charset="0"/>
                <a:ea typeface="+mn-ea"/>
                <a:cs typeface="+mn-cs"/>
                <a:hlinkClick r:id="rId17" tooltip="Epistemology"/>
              </a:rPr>
              <a:t>epistemology</a:t>
            </a:r>
            <a:r>
              <a:rPr lang="en-US" sz="1200" b="0" i="0" kern="1200" dirty="0" smtClean="0">
                <a:solidFill>
                  <a:schemeClr val="tx1"/>
                </a:solidFill>
                <a:latin typeface="Times New Roman" pitchFamily="18" charset="0"/>
                <a:ea typeface="+mn-ea"/>
                <a:cs typeface="+mn-cs"/>
              </a:rPr>
              <a:t> and </a:t>
            </a:r>
            <a:r>
              <a:rPr lang="en-US" sz="1200" b="0" i="0" kern="1200" dirty="0" smtClean="0">
                <a:solidFill>
                  <a:schemeClr val="tx1"/>
                </a:solidFill>
                <a:latin typeface="Times New Roman" pitchFamily="18" charset="0"/>
                <a:ea typeface="+mn-ea"/>
                <a:cs typeface="+mn-cs"/>
                <a:hlinkClick r:id="rId18" tooltip="Logic"/>
              </a:rPr>
              <a:t>logic</a:t>
            </a:r>
            <a:r>
              <a:rPr lang="en-US" sz="1200" b="0" i="0" kern="1200" dirty="0" smtClean="0">
                <a:solidFill>
                  <a:schemeClr val="tx1"/>
                </a:solidFill>
                <a:latin typeface="Times New Roman" pitchFamily="18" charset="0"/>
                <a:ea typeface="+mn-ea"/>
                <a:cs typeface="+mn-cs"/>
              </a:rPr>
              <a:t>, and the influence of his ideas and approach remains strong in providing a foundation for much western philosophy that followed.</a:t>
            </a:r>
          </a:p>
          <a:p>
            <a:endParaRPr lang="ru-RU" dirty="0"/>
          </a:p>
        </p:txBody>
      </p:sp>
      <p:sp>
        <p:nvSpPr>
          <p:cNvPr id="4" name="Номер слайда 3"/>
          <p:cNvSpPr>
            <a:spLocks noGrp="1"/>
          </p:cNvSpPr>
          <p:nvPr>
            <p:ph type="sldNum" sz="quarter" idx="10"/>
          </p:nvPr>
        </p:nvSpPr>
        <p:spPr/>
        <p:txBody>
          <a:bodyPr/>
          <a:lstStyle/>
          <a:p>
            <a:pPr>
              <a:defRPr/>
            </a:pPr>
            <a:fld id="{FE774A48-A0CD-4D20-BD98-7CDBA10C9846}" type="slidenum">
              <a:rPr lang="en-US" smtClean="0"/>
              <a:pPr>
                <a:defRPr/>
              </a:pPr>
              <a:t>13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1597824"/>
            <a:ext cx="7772400" cy="1102519"/>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93C5867B-4106-4546-A623-60E4BF3B0F1F}" type="datetimeFigureOut">
              <a:rPr lang="ru-RU" smtClean="0"/>
              <a:pPr/>
              <a:t>01.11.2016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5B04005-C571-4494-B40E-F561BFB953C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93C5867B-4106-4546-A623-60E4BF3B0F1F}" type="datetimeFigureOut">
              <a:rPr lang="ru-RU" smtClean="0"/>
              <a:pPr/>
              <a:t>01.11.2016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5B04005-C571-4494-B40E-F561BFB953C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3305176"/>
            <a:ext cx="7772400" cy="1021556"/>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93C5867B-4106-4546-A623-60E4BF3B0F1F}" type="datetimeFigureOut">
              <a:rPr lang="ru-RU" smtClean="0"/>
              <a:pPr/>
              <a:t>01.11.2016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5B04005-C571-4494-B40E-F561BFB953C8}"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900115"/>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900115"/>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93C5867B-4106-4546-A623-60E4BF3B0F1F}" type="datetimeFigureOut">
              <a:rPr lang="ru-RU" smtClean="0"/>
              <a:pPr/>
              <a:t>01.11.2016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95B04005-C571-4494-B40E-F561BFB953C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05979"/>
            <a:ext cx="8229600" cy="857250"/>
          </a:xfr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33"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33"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93C5867B-4106-4546-A623-60E4BF3B0F1F}" type="datetimeFigureOut">
              <a:rPr lang="ru-RU" smtClean="0"/>
              <a:pPr/>
              <a:t>01.11.2016</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95B04005-C571-4494-B40E-F561BFB953C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93C5867B-4106-4546-A623-60E4BF3B0F1F}" type="datetimeFigureOut">
              <a:rPr lang="ru-RU" smtClean="0"/>
              <a:pPr/>
              <a:t>01.11.2016</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95B04005-C571-4494-B40E-F561BFB953C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93C5867B-4106-4546-A623-60E4BF3B0F1F}" type="datetimeFigureOut">
              <a:rPr lang="ru-RU" smtClean="0"/>
              <a:pPr/>
              <a:t>01.11.2016</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95B04005-C571-4494-B40E-F561BFB953C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11" y="204787"/>
            <a:ext cx="3008313" cy="871538"/>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04793"/>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11"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93C5867B-4106-4546-A623-60E4BF3B0F1F}" type="datetimeFigureOut">
              <a:rPr lang="ru-RU" smtClean="0"/>
              <a:pPr/>
              <a:t>01.11.2016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95B04005-C571-4494-B40E-F561BFB953C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3600451"/>
            <a:ext cx="5486400" cy="425054"/>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4025508"/>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93C5867B-4106-4546-A623-60E4BF3B0F1F}" type="datetimeFigureOut">
              <a:rPr lang="ru-RU" smtClean="0"/>
              <a:pPr/>
              <a:t>01.11.2016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95B04005-C571-4494-B40E-F561BFB953C8}"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93C5867B-4106-4546-A623-60E4BF3B0F1F}" type="datetimeFigureOut">
              <a:rPr lang="ru-RU" smtClean="0"/>
              <a:pPr/>
              <a:t>01.11.2016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5B04005-C571-4494-B40E-F561BFB953C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154783"/>
            <a:ext cx="2057400" cy="329088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154783"/>
            <a:ext cx="6019800" cy="329088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93C5867B-4106-4546-A623-60E4BF3B0F1F}" type="datetimeFigureOut">
              <a:rPr lang="ru-RU" smtClean="0"/>
              <a:pPr/>
              <a:t>01.11.2016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5B04005-C571-4494-B40E-F561BFB953C8}" type="slidenum">
              <a:rPr lang="ru-RU" smtClean="0"/>
              <a:pPr/>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mtClean="0"/>
              <a:t>Click to edit Master title style</a:t>
            </a:r>
            <a:endParaRPr lang="en-US"/>
          </a:p>
        </p:txBody>
      </p:sp>
      <p:sp>
        <p:nvSpPr>
          <p:cNvPr id="7" name="Date Placeholder 6"/>
          <p:cNvSpPr>
            <a:spLocks noGrp="1"/>
          </p:cNvSpPr>
          <p:nvPr>
            <p:ph type="dt" sz="half" idx="10"/>
          </p:nvPr>
        </p:nvSpPr>
        <p:spPr/>
        <p:txBody>
          <a:bodyPr/>
          <a:lstStyle/>
          <a:p>
            <a:pPr>
              <a:defRPr/>
            </a:pPr>
            <a:r>
              <a:rPr lang="ru-RU" smtClean="0"/>
              <a:t>04.03.2014</a:t>
            </a:r>
            <a:endParaRPr lang="en-US"/>
          </a:p>
        </p:txBody>
      </p:sp>
      <p:sp>
        <p:nvSpPr>
          <p:cNvPr id="8" name="Slide Number Placeholder 7"/>
          <p:cNvSpPr>
            <a:spLocks noGrp="1"/>
          </p:cNvSpPr>
          <p:nvPr>
            <p:ph type="sldNum" sz="quarter" idx="11"/>
          </p:nvPr>
        </p:nvSpPr>
        <p:spPr/>
        <p:txBody>
          <a:bodyPr/>
          <a:lstStyle/>
          <a:p>
            <a:pPr>
              <a:defRPr/>
            </a:pPr>
            <a:fld id="{4A8D2A50-D5AD-4F85-AA1A-44E8EB193E8D}" type="slidenum">
              <a:rPr lang="en-US" smtClean="0"/>
              <a:pPr>
                <a:defRPr/>
              </a:pPr>
              <a:t>‹#›</a:t>
            </a:fld>
            <a:endParaRPr lang="en-US"/>
          </a:p>
        </p:txBody>
      </p:sp>
      <p:sp>
        <p:nvSpPr>
          <p:cNvPr id="9" name="Footer Placeholder 8"/>
          <p:cNvSpPr>
            <a:spLocks noGrp="1"/>
          </p:cNvSpPr>
          <p:nvPr>
            <p:ph type="ftr" sz="quarter" idx="12"/>
          </p:nvPr>
        </p:nvSpPr>
        <p:spPr/>
        <p:txBody>
          <a:bodyPr/>
          <a:lstStyle/>
          <a:p>
            <a:pPr>
              <a:defRPr/>
            </a:pP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cstate="print">
            <a:alphaModFix amt="20000"/>
            <a:lum/>
          </a:blip>
          <a:srcRect/>
          <a:stretch>
            <a:fillRect t="-12000" b="-12000"/>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93C5867B-4106-4546-A623-60E4BF3B0F1F}" type="datetimeFigureOut">
              <a:rPr lang="ru-RU" smtClean="0"/>
              <a:pPr/>
              <a:t>01.11.2016</a:t>
            </a:fld>
            <a:endParaRPr lang="ru-RU"/>
          </a:p>
        </p:txBody>
      </p:sp>
      <p:sp>
        <p:nvSpPr>
          <p:cNvPr id="5" name="Нижний колонтитул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95B04005-C571-4494-B40E-F561BFB953C8}" type="slidenum">
              <a:rPr lang="ru-RU" smtClean="0"/>
              <a:pPr/>
              <a:t>‹#›</a:t>
            </a:fld>
            <a:endParaRPr lang="ru-RU"/>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1.xml"/><Relationship Id="rId1" Type="http://schemas.openxmlformats.org/officeDocument/2006/relationships/themeOverride" Target="../theme/themeOverride1.xml"/><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6.jpeg"/><Relationship Id="rId7" Type="http://schemas.openxmlformats.org/officeDocument/2006/relationships/image" Target="../media/image10.jpeg"/><Relationship Id="rId2" Type="http://schemas.openxmlformats.org/officeDocument/2006/relationships/image" Target="../media/image5.jpeg"/><Relationship Id="rId1" Type="http://schemas.openxmlformats.org/officeDocument/2006/relationships/slideLayout" Target="../slideLayouts/slideLayout12.xml"/><Relationship Id="rId6" Type="http://schemas.openxmlformats.org/officeDocument/2006/relationships/image" Target="../media/image9.jpeg"/><Relationship Id="rId11" Type="http://schemas.openxmlformats.org/officeDocument/2006/relationships/image" Target="../media/image14.jpeg"/><Relationship Id="rId5" Type="http://schemas.openxmlformats.org/officeDocument/2006/relationships/image" Target="../media/image8.jpeg"/><Relationship Id="rId10" Type="http://schemas.openxmlformats.org/officeDocument/2006/relationships/image" Target="../media/image13.jpeg"/><Relationship Id="rId4" Type="http://schemas.openxmlformats.org/officeDocument/2006/relationships/image" Target="../media/image7.jpeg"/><Relationship Id="rId9" Type="http://schemas.openxmlformats.org/officeDocument/2006/relationships/image" Target="../media/image12.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7.xml"/><Relationship Id="rId5" Type="http://schemas.openxmlformats.org/officeDocument/2006/relationships/image" Target="../media/image20.jpeg"/><Relationship Id="rId4" Type="http://schemas.openxmlformats.org/officeDocument/2006/relationships/image" Target="../media/image19.jpeg"/></Relationships>
</file>

<file path=ppt/slides/_rels/slide10.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slideLayout" Target="../slideLayouts/slideLayout6.xml"/><Relationship Id="rId1" Type="http://schemas.openxmlformats.org/officeDocument/2006/relationships/themeOverride" Target="../theme/themeOverride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23.png"/></Relationships>
</file>

<file path=ppt/slides/_rels/slide1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slideLayout" Target="../slideLayouts/slideLayout6.xml"/><Relationship Id="rId1" Type="http://schemas.openxmlformats.org/officeDocument/2006/relationships/themeOverride" Target="../theme/themeOverride3.xml"/><Relationship Id="rId4" Type="http://schemas.openxmlformats.org/officeDocument/2006/relationships/image" Target="../media/image2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endParaRPr lang="ru-RU" dirty="0"/>
          </a:p>
        </p:txBody>
      </p:sp>
      <p:sp>
        <p:nvSpPr>
          <p:cNvPr id="3" name="Подзаголовок 2"/>
          <p:cNvSpPr>
            <a:spLocks noGrp="1"/>
          </p:cNvSpPr>
          <p:nvPr>
            <p:ph type="subTitle" idx="1"/>
          </p:nvPr>
        </p:nvSpPr>
        <p:spPr/>
        <p:txBody>
          <a:bodyPr/>
          <a:lstStyle/>
          <a:p>
            <a:endParaRPr lang="ru-RU"/>
          </a:p>
        </p:txBody>
      </p:sp>
      <p:pic>
        <p:nvPicPr>
          <p:cNvPr id="4" name="Рисунок 3" descr="9Q5A7168.JPG"/>
          <p:cNvPicPr>
            <a:picLocks noChangeAspect="1"/>
          </p:cNvPicPr>
          <p:nvPr/>
        </p:nvPicPr>
        <p:blipFill>
          <a:blip r:embed="rId3" cstate="print"/>
          <a:stretch>
            <a:fillRect/>
          </a:stretch>
        </p:blipFill>
        <p:spPr>
          <a:xfrm>
            <a:off x="1428782" y="0"/>
            <a:ext cx="7715250" cy="5143500"/>
          </a:xfrm>
          <a:prstGeom prst="rect">
            <a:avLst/>
          </a:prstGeom>
          <a:effectLst>
            <a:softEdge rad="317500"/>
          </a:effectLst>
        </p:spPr>
      </p:pic>
      <p:pic>
        <p:nvPicPr>
          <p:cNvPr id="6" name="Рисунок 5" descr="B49X8635.JPG"/>
          <p:cNvPicPr>
            <a:picLocks noChangeAspect="1"/>
          </p:cNvPicPr>
          <p:nvPr/>
        </p:nvPicPr>
        <p:blipFill>
          <a:blip r:embed="rId4" cstate="print"/>
          <a:stretch>
            <a:fillRect/>
          </a:stretch>
        </p:blipFill>
        <p:spPr>
          <a:xfrm>
            <a:off x="4472742" y="2029659"/>
            <a:ext cx="4671258" cy="3113842"/>
          </a:xfrm>
          <a:prstGeom prst="rect">
            <a:avLst/>
          </a:prstGeom>
          <a:effectLst>
            <a:softEdge rad="635000"/>
          </a:effectLst>
        </p:spPr>
      </p:pic>
      <p:sp>
        <p:nvSpPr>
          <p:cNvPr id="9" name="Прямоугольник 8"/>
          <p:cNvSpPr/>
          <p:nvPr/>
        </p:nvSpPr>
        <p:spPr>
          <a:xfrm>
            <a:off x="8643966" y="71420"/>
            <a:ext cx="428628" cy="707886"/>
          </a:xfrm>
          <a:prstGeom prst="rect">
            <a:avLst/>
          </a:prstGeom>
          <a:noFill/>
        </p:spPr>
        <p:txBody>
          <a:bodyPr wrap="square" lIns="91440" tIns="45720" rIns="91440" bIns="45720">
            <a:spAutoFit/>
          </a:bodyPr>
          <a:lstStyle/>
          <a:p>
            <a:pPr algn="ctr"/>
            <a:r>
              <a:rPr lang="ru-RU" sz="4000" b="0" cap="none" spc="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2</a:t>
            </a:r>
            <a:endParaRPr lang="ru-RU" sz="4000" b="0" cap="none" spc="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pic>
        <p:nvPicPr>
          <p:cNvPr id="10" name="Рисунок 9" descr="B49X8797.JPG"/>
          <p:cNvPicPr>
            <a:picLocks noChangeAspect="1"/>
          </p:cNvPicPr>
          <p:nvPr/>
        </p:nvPicPr>
        <p:blipFill>
          <a:blip r:embed="rId5" cstate="print"/>
          <a:srcRect l="15270" r="37100" b="10685"/>
          <a:stretch>
            <a:fillRect/>
          </a:stretch>
        </p:blipFill>
        <p:spPr>
          <a:xfrm>
            <a:off x="0" y="142858"/>
            <a:ext cx="3428992" cy="4286280"/>
          </a:xfrm>
          <a:prstGeom prst="rect">
            <a:avLst/>
          </a:prstGeom>
          <a:effectLst>
            <a:softEdge rad="635000"/>
          </a:effectLst>
        </p:spPr>
      </p:pic>
    </p:spTree>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285750"/>
            <a:ext cx="8001000" cy="611814"/>
          </a:xfrm>
        </p:spPr>
        <p:txBody>
          <a:bodyPr>
            <a:noAutofit/>
          </a:bodyPr>
          <a:lstStyle/>
          <a:p>
            <a:r>
              <a:rPr lang="ru-RU" dirty="0" smtClean="0">
                <a:effectLst>
                  <a:glow rad="101600">
                    <a:schemeClr val="accent1">
                      <a:satMod val="175000"/>
                      <a:alpha val="40000"/>
                    </a:schemeClr>
                  </a:glow>
                </a:effectLst>
              </a:rPr>
              <a:t>Библиография зарубежная</a:t>
            </a:r>
            <a:endParaRPr lang="ru-RU" dirty="0">
              <a:effectLst>
                <a:glow rad="101600">
                  <a:schemeClr val="accent1">
                    <a:satMod val="175000"/>
                    <a:alpha val="40000"/>
                  </a:schemeClr>
                </a:glow>
              </a:effectLst>
            </a:endParaRPr>
          </a:p>
        </p:txBody>
      </p:sp>
      <p:pic>
        <p:nvPicPr>
          <p:cNvPr id="3" name="Picture 2" descr="Bibliography_001.jpg"/>
          <p:cNvPicPr>
            <a:picLocks noChangeAspect="1"/>
          </p:cNvPicPr>
          <p:nvPr/>
        </p:nvPicPr>
        <p:blipFill>
          <a:blip r:embed="rId2" cstate="print"/>
          <a:stretch>
            <a:fillRect/>
          </a:stretch>
        </p:blipFill>
        <p:spPr>
          <a:xfrm>
            <a:off x="899592" y="1275606"/>
            <a:ext cx="1438656" cy="1499616"/>
          </a:xfrm>
          <a:prstGeom prst="rect">
            <a:avLst/>
          </a:prstGeom>
        </p:spPr>
      </p:pic>
      <p:pic>
        <p:nvPicPr>
          <p:cNvPr id="4" name="Picture 3" descr="Bibliography_002.jpg"/>
          <p:cNvPicPr>
            <a:picLocks noChangeAspect="1"/>
          </p:cNvPicPr>
          <p:nvPr/>
        </p:nvPicPr>
        <p:blipFill>
          <a:blip r:embed="rId3" cstate="print"/>
          <a:stretch>
            <a:fillRect/>
          </a:stretch>
        </p:blipFill>
        <p:spPr>
          <a:xfrm>
            <a:off x="2483768" y="1275606"/>
            <a:ext cx="1438656" cy="1666494"/>
          </a:xfrm>
          <a:prstGeom prst="rect">
            <a:avLst/>
          </a:prstGeom>
        </p:spPr>
      </p:pic>
      <p:pic>
        <p:nvPicPr>
          <p:cNvPr id="5" name="Picture 4" descr="Bibliography_003.jpg"/>
          <p:cNvPicPr>
            <a:picLocks noChangeAspect="1"/>
          </p:cNvPicPr>
          <p:nvPr/>
        </p:nvPicPr>
        <p:blipFill>
          <a:blip r:embed="rId4" cstate="print"/>
          <a:stretch>
            <a:fillRect/>
          </a:stretch>
        </p:blipFill>
        <p:spPr>
          <a:xfrm>
            <a:off x="4067944" y="1275606"/>
            <a:ext cx="1438656" cy="1623060"/>
          </a:xfrm>
          <a:prstGeom prst="rect">
            <a:avLst/>
          </a:prstGeom>
        </p:spPr>
      </p:pic>
      <p:pic>
        <p:nvPicPr>
          <p:cNvPr id="6" name="Picture 5" descr="Bibliography_004.jpg"/>
          <p:cNvPicPr>
            <a:picLocks noChangeAspect="1"/>
          </p:cNvPicPr>
          <p:nvPr/>
        </p:nvPicPr>
        <p:blipFill>
          <a:blip r:embed="rId5" cstate="print"/>
          <a:stretch>
            <a:fillRect/>
          </a:stretch>
        </p:blipFill>
        <p:spPr>
          <a:xfrm>
            <a:off x="5724128" y="1275606"/>
            <a:ext cx="1438656" cy="1757934"/>
          </a:xfrm>
          <a:prstGeom prst="rect">
            <a:avLst/>
          </a:prstGeom>
        </p:spPr>
      </p:pic>
      <p:pic>
        <p:nvPicPr>
          <p:cNvPr id="7" name="Picture 6" descr="Bibliography_005.jpg"/>
          <p:cNvPicPr>
            <a:picLocks noChangeAspect="1"/>
          </p:cNvPicPr>
          <p:nvPr/>
        </p:nvPicPr>
        <p:blipFill>
          <a:blip r:embed="rId6" cstate="print"/>
          <a:stretch>
            <a:fillRect/>
          </a:stretch>
        </p:blipFill>
        <p:spPr>
          <a:xfrm>
            <a:off x="899592" y="3057804"/>
            <a:ext cx="1438656" cy="1776222"/>
          </a:xfrm>
          <a:prstGeom prst="rect">
            <a:avLst/>
          </a:prstGeom>
        </p:spPr>
      </p:pic>
      <p:pic>
        <p:nvPicPr>
          <p:cNvPr id="8" name="Picture 7" descr="Bibliography_006.jpg"/>
          <p:cNvPicPr>
            <a:picLocks noChangeAspect="1"/>
          </p:cNvPicPr>
          <p:nvPr/>
        </p:nvPicPr>
        <p:blipFill>
          <a:blip r:embed="rId7" cstate="print"/>
          <a:stretch>
            <a:fillRect/>
          </a:stretch>
        </p:blipFill>
        <p:spPr>
          <a:xfrm>
            <a:off x="2627784" y="3165816"/>
            <a:ext cx="1438656" cy="1581912"/>
          </a:xfrm>
          <a:prstGeom prst="rect">
            <a:avLst/>
          </a:prstGeom>
        </p:spPr>
      </p:pic>
      <p:pic>
        <p:nvPicPr>
          <p:cNvPr id="9" name="Picture 8" descr="Bibliography_007.jpg"/>
          <p:cNvPicPr>
            <a:picLocks noChangeAspect="1"/>
          </p:cNvPicPr>
          <p:nvPr/>
        </p:nvPicPr>
        <p:blipFill>
          <a:blip r:embed="rId8" cstate="print"/>
          <a:stretch>
            <a:fillRect/>
          </a:stretch>
        </p:blipFill>
        <p:spPr>
          <a:xfrm>
            <a:off x="4427984" y="3273828"/>
            <a:ext cx="1438656" cy="1597914"/>
          </a:xfrm>
          <a:prstGeom prst="rect">
            <a:avLst/>
          </a:prstGeom>
        </p:spPr>
      </p:pic>
      <p:pic>
        <p:nvPicPr>
          <p:cNvPr id="10" name="Picture 9" descr="Bibliography_008.jpg"/>
          <p:cNvPicPr>
            <a:picLocks noChangeAspect="1"/>
          </p:cNvPicPr>
          <p:nvPr/>
        </p:nvPicPr>
        <p:blipFill>
          <a:blip r:embed="rId9" cstate="print"/>
          <a:stretch>
            <a:fillRect/>
          </a:stretch>
        </p:blipFill>
        <p:spPr>
          <a:xfrm>
            <a:off x="7452320" y="1329612"/>
            <a:ext cx="1438656" cy="1691640"/>
          </a:xfrm>
          <a:prstGeom prst="rect">
            <a:avLst/>
          </a:prstGeom>
        </p:spPr>
      </p:pic>
      <p:pic>
        <p:nvPicPr>
          <p:cNvPr id="11" name="Picture 10" descr="Bibliography_009.jpg"/>
          <p:cNvPicPr>
            <a:picLocks noChangeAspect="1"/>
          </p:cNvPicPr>
          <p:nvPr/>
        </p:nvPicPr>
        <p:blipFill>
          <a:blip r:embed="rId10" cstate="print"/>
          <a:stretch>
            <a:fillRect/>
          </a:stretch>
        </p:blipFill>
        <p:spPr>
          <a:xfrm>
            <a:off x="6156176" y="3165816"/>
            <a:ext cx="1438656" cy="1680210"/>
          </a:xfrm>
          <a:prstGeom prst="rect">
            <a:avLst/>
          </a:prstGeom>
        </p:spPr>
      </p:pic>
      <p:pic>
        <p:nvPicPr>
          <p:cNvPr id="12" name="Picture 2" descr="Джим Коллинз «Великие по собственному выбору» — Кейсы на Hopes &amp; Fears"/>
          <p:cNvPicPr>
            <a:picLocks noChangeAspect="1" noChangeArrowheads="1"/>
          </p:cNvPicPr>
          <p:nvPr/>
        </p:nvPicPr>
        <p:blipFill>
          <a:blip r:embed="rId11" cstate="print"/>
          <a:srcRect/>
          <a:stretch>
            <a:fillRect/>
          </a:stretch>
        </p:blipFill>
        <p:spPr bwMode="auto">
          <a:xfrm>
            <a:off x="7739844" y="3327834"/>
            <a:ext cx="1404156" cy="140415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3" name="Дата 12"/>
          <p:cNvSpPr>
            <a:spLocks noGrp="1"/>
          </p:cNvSpPr>
          <p:nvPr>
            <p:ph type="dt" sz="half" idx="10"/>
          </p:nvPr>
        </p:nvSpPr>
        <p:spPr/>
        <p:txBody>
          <a:bodyPr/>
          <a:lstStyle/>
          <a:p>
            <a:pPr>
              <a:defRPr/>
            </a:pPr>
            <a:r>
              <a:rPr lang="ru-RU" smtClean="0"/>
              <a:t>04.03.2014</a:t>
            </a:r>
            <a:endParaRPr lang="en-US"/>
          </a:p>
        </p:txBody>
      </p:sp>
      <p:sp>
        <p:nvSpPr>
          <p:cNvPr id="14" name="Номер слайда 13"/>
          <p:cNvSpPr>
            <a:spLocks noGrp="1"/>
          </p:cNvSpPr>
          <p:nvPr>
            <p:ph type="sldNum" sz="quarter" idx="11"/>
          </p:nvPr>
        </p:nvSpPr>
        <p:spPr/>
        <p:txBody>
          <a:bodyPr/>
          <a:lstStyle/>
          <a:p>
            <a:pPr>
              <a:defRPr/>
            </a:pPr>
            <a:fld id="{4A8D2A50-D5AD-4F85-AA1A-44E8EB193E8D}" type="slidenum">
              <a:rPr lang="en-US" smtClean="0"/>
              <a:pPr>
                <a:defRPr/>
              </a:pPr>
              <a:t>2</a:t>
            </a:fld>
            <a:endParaRPr lang="en-US"/>
          </a:p>
        </p:txBody>
      </p:sp>
      <p:sp>
        <p:nvSpPr>
          <p:cNvPr id="15" name="Нижний колонтитул 14"/>
          <p:cNvSpPr>
            <a:spLocks noGrp="1"/>
          </p:cNvSpPr>
          <p:nvPr>
            <p:ph type="ftr" sz="quarter" idx="12"/>
          </p:nvPr>
        </p:nvSpPr>
        <p:spPr/>
        <p:txBody>
          <a:bodyPr/>
          <a:lstStyle/>
          <a:p>
            <a:pPr>
              <a:defRPr/>
            </a:pPr>
            <a:endParaRPr lang="en-US"/>
          </a:p>
        </p:txBody>
      </p:sp>
    </p:spTree>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lvl="0"/>
            <a:r>
              <a:rPr lang="ru-RU" dirty="0" smtClean="0">
                <a:ln w="18415" cmpd="sng">
                  <a:solidFill>
                    <a:srgbClr val="FFFFFF"/>
                  </a:solidFill>
                  <a:prstDash val="solid"/>
                </a:ln>
                <a:solidFill>
                  <a:srgbClr val="FFFFFF"/>
                </a:solidFill>
                <a:effectLst>
                  <a:glow rad="101600">
                    <a:schemeClr val="tx1">
                      <a:lumMod val="50000"/>
                      <a:alpha val="60000"/>
                    </a:schemeClr>
                  </a:glow>
                  <a:outerShdw blurRad="63500" dir="3600000" algn="tl" rotWithShape="0">
                    <a:srgbClr val="000000">
                      <a:alpha val="70000"/>
                    </a:srgbClr>
                  </a:outerShdw>
                </a:effectLst>
              </a:rPr>
              <a:t>Составляющие качественного обучения:</a:t>
            </a:r>
            <a:endParaRPr lang="ru-RU" dirty="0">
              <a:ln w="18415" cmpd="sng">
                <a:solidFill>
                  <a:srgbClr val="FFFFFF"/>
                </a:solidFill>
                <a:prstDash val="solid"/>
              </a:ln>
              <a:solidFill>
                <a:srgbClr val="FFFFFF"/>
              </a:solidFill>
              <a:effectLst>
                <a:glow rad="101600">
                  <a:schemeClr val="tx1">
                    <a:lumMod val="50000"/>
                    <a:alpha val="60000"/>
                  </a:schemeClr>
                </a:glow>
                <a:outerShdw blurRad="63500" dir="3600000" algn="tl" rotWithShape="0">
                  <a:srgbClr val="000000">
                    <a:alpha val="70000"/>
                  </a:srgbClr>
                </a:outerShdw>
              </a:effectLst>
            </a:endParaRPr>
          </a:p>
        </p:txBody>
      </p:sp>
      <p:sp>
        <p:nvSpPr>
          <p:cNvPr id="3" name="Содержимое 2"/>
          <p:cNvSpPr>
            <a:spLocks noGrp="1"/>
          </p:cNvSpPr>
          <p:nvPr>
            <p:ph idx="1"/>
          </p:nvPr>
        </p:nvSpPr>
        <p:spPr>
          <a:xfrm>
            <a:off x="142844" y="1357304"/>
            <a:ext cx="8543956" cy="3608786"/>
          </a:xfrm>
        </p:spPr>
        <p:txBody>
          <a:bodyPr>
            <a:normAutofit fontScale="92500" lnSpcReduction="20000"/>
          </a:bodyPr>
          <a:lstStyle/>
          <a:p>
            <a:pPr lvl="1"/>
            <a:r>
              <a:rPr lang="ru-RU" b="1" dirty="0" smtClean="0">
                <a:solidFill>
                  <a:schemeClr val="bg1">
                    <a:lumMod val="65000"/>
                    <a:lumOff val="35000"/>
                  </a:schemeClr>
                </a:solidFill>
                <a:effectLst/>
              </a:rPr>
              <a:t>Технология</a:t>
            </a:r>
            <a:r>
              <a:rPr lang="ru-RU" b="1" dirty="0">
                <a:solidFill>
                  <a:schemeClr val="bg1">
                    <a:lumMod val="65000"/>
                    <a:lumOff val="35000"/>
                  </a:schemeClr>
                </a:solidFill>
                <a:effectLst/>
              </a:rPr>
              <a:t>: 5 законов обучения школы завтрашнего дня</a:t>
            </a:r>
          </a:p>
          <a:p>
            <a:pPr lvl="1"/>
            <a:r>
              <a:rPr lang="ru-RU" b="1" dirty="0" err="1">
                <a:solidFill>
                  <a:schemeClr val="bg1">
                    <a:lumMod val="65000"/>
                    <a:lumOff val="35000"/>
                  </a:schemeClr>
                </a:solidFill>
                <a:effectLst/>
              </a:rPr>
              <a:t>Билингвальный</a:t>
            </a:r>
            <a:r>
              <a:rPr lang="en-US" b="1" dirty="0">
                <a:solidFill>
                  <a:schemeClr val="bg1">
                    <a:lumMod val="65000"/>
                    <a:lumOff val="35000"/>
                  </a:schemeClr>
                </a:solidFill>
                <a:effectLst/>
              </a:rPr>
              <a:t>/</a:t>
            </a:r>
            <a:r>
              <a:rPr lang="ru-RU" b="1" dirty="0" err="1">
                <a:solidFill>
                  <a:schemeClr val="bg1">
                    <a:lumMod val="65000"/>
                    <a:lumOff val="35000"/>
                  </a:schemeClr>
                </a:solidFill>
                <a:effectLst/>
              </a:rPr>
              <a:t>трилигвальный</a:t>
            </a:r>
            <a:r>
              <a:rPr lang="ru-RU" b="1" dirty="0">
                <a:solidFill>
                  <a:schemeClr val="bg1">
                    <a:lumMod val="65000"/>
                    <a:lumOff val="35000"/>
                  </a:schemeClr>
                </a:solidFill>
                <a:effectLst/>
              </a:rPr>
              <a:t> подход</a:t>
            </a:r>
          </a:p>
          <a:p>
            <a:pPr lvl="1"/>
            <a:r>
              <a:rPr lang="ru-RU" b="1" dirty="0">
                <a:solidFill>
                  <a:schemeClr val="bg1">
                    <a:lumMod val="65000"/>
                    <a:lumOff val="35000"/>
                  </a:schemeClr>
                </a:solidFill>
                <a:effectLst/>
              </a:rPr>
              <a:t>Смешанные формы обучения (</a:t>
            </a:r>
            <a:r>
              <a:rPr lang="en-US" b="1" dirty="0">
                <a:solidFill>
                  <a:schemeClr val="bg1">
                    <a:lumMod val="65000"/>
                    <a:lumOff val="35000"/>
                  </a:schemeClr>
                </a:solidFill>
                <a:effectLst/>
              </a:rPr>
              <a:t>blended education</a:t>
            </a:r>
            <a:r>
              <a:rPr lang="ru-RU" b="1" dirty="0">
                <a:solidFill>
                  <a:schemeClr val="bg1">
                    <a:lumMod val="65000"/>
                    <a:lumOff val="35000"/>
                  </a:schemeClr>
                </a:solidFill>
                <a:effectLst/>
              </a:rPr>
              <a:t>)</a:t>
            </a:r>
          </a:p>
          <a:p>
            <a:pPr lvl="1"/>
            <a:r>
              <a:rPr lang="ru-RU" b="1" dirty="0">
                <a:solidFill>
                  <a:schemeClr val="bg1">
                    <a:lumMod val="65000"/>
                    <a:lumOff val="35000"/>
                  </a:schemeClr>
                </a:solidFill>
                <a:effectLst/>
              </a:rPr>
              <a:t>Формирование компетенций, универсальных учебных действий (учебные УУД)</a:t>
            </a:r>
          </a:p>
          <a:p>
            <a:pPr lvl="1"/>
            <a:r>
              <a:rPr lang="ru-RU" b="1" dirty="0">
                <a:solidFill>
                  <a:schemeClr val="bg1">
                    <a:lumMod val="65000"/>
                    <a:lumOff val="35000"/>
                  </a:schemeClr>
                </a:solidFill>
                <a:effectLst/>
              </a:rPr>
              <a:t>Корпоративные стандарты</a:t>
            </a:r>
          </a:p>
          <a:p>
            <a:pPr lvl="2"/>
            <a:r>
              <a:rPr lang="ru-RU" b="1" dirty="0">
                <a:solidFill>
                  <a:schemeClr val="bg1">
                    <a:lumMod val="65000"/>
                    <a:lumOff val="35000"/>
                  </a:schemeClr>
                </a:solidFill>
                <a:effectLst/>
              </a:rPr>
              <a:t>Статусы качества (ШЗД)</a:t>
            </a:r>
          </a:p>
          <a:p>
            <a:pPr lvl="2"/>
            <a:r>
              <a:rPr lang="ru-RU" b="1" dirty="0">
                <a:solidFill>
                  <a:schemeClr val="bg1">
                    <a:lumMod val="65000"/>
                    <a:lumOff val="35000"/>
                  </a:schemeClr>
                </a:solidFill>
                <a:effectLst/>
              </a:rPr>
              <a:t>Международная аккредитация (международные стандарты)</a:t>
            </a:r>
          </a:p>
          <a:p>
            <a:endParaRPr lang="ru-RU" b="1" dirty="0">
              <a:solidFill>
                <a:schemeClr val="bg1">
                  <a:lumMod val="65000"/>
                  <a:lumOff val="35000"/>
                </a:schemeClr>
              </a:solidFill>
              <a:effectLst/>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1"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1"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1"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1"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1"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par>
                                <p:cTn id="28" presetID="10" presetClass="entr" presetSubtype="0" fill="hold" grpId="1" nodeType="withEffect">
                                  <p:stCondLst>
                                    <p:cond delay="0"/>
                                  </p:stCondLst>
                                  <p:childTnLst>
                                    <p:set>
                                      <p:cBhvr>
                                        <p:cTn id="29" dur="1" fill="hold">
                                          <p:stCondLst>
                                            <p:cond delay="0"/>
                                          </p:stCondLst>
                                        </p:cTn>
                                        <p:tgtEl>
                                          <p:spTgt spid="3">
                                            <p:txEl>
                                              <p:pRg st="5" end="5"/>
                                            </p:txEl>
                                          </p:spTgt>
                                        </p:tgtEl>
                                        <p:attrNameLst>
                                          <p:attrName>style.visibility</p:attrName>
                                        </p:attrNameLst>
                                      </p:cBhvr>
                                      <p:to>
                                        <p:strVal val="visible"/>
                                      </p:to>
                                    </p:set>
                                    <p:animEffect transition="in" filter="fade">
                                      <p:cBhvr>
                                        <p:cTn id="30" dur="500"/>
                                        <p:tgtEl>
                                          <p:spTgt spid="3">
                                            <p:txEl>
                                              <p:pRg st="5" end="5"/>
                                            </p:txEl>
                                          </p:spTgt>
                                        </p:tgtEl>
                                      </p:cBhvr>
                                    </p:animEffect>
                                  </p:childTnLst>
                                </p:cTn>
                              </p:par>
                              <p:par>
                                <p:cTn id="31" presetID="10" presetClass="entr" presetSubtype="0" fill="hold" grpId="1" nodeType="with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animEffect transition="in" filter="fade">
                                      <p:cBhvr>
                                        <p:cTn id="33"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1" build="p" bldLvl="2"/>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IMG_7292.JPG"/>
          <p:cNvPicPr>
            <a:picLocks noChangeAspect="1"/>
          </p:cNvPicPr>
          <p:nvPr/>
        </p:nvPicPr>
        <p:blipFill>
          <a:blip r:embed="rId2" cstate="print">
            <a:lum contrast="20000"/>
          </a:blip>
          <a:stretch>
            <a:fillRect/>
          </a:stretch>
        </p:blipFill>
        <p:spPr>
          <a:xfrm>
            <a:off x="0" y="571500"/>
            <a:ext cx="9144000" cy="457200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3" name="Прямоугольник 2"/>
          <p:cNvSpPr/>
          <p:nvPr/>
        </p:nvSpPr>
        <p:spPr>
          <a:xfrm rot="923975">
            <a:off x="5555692" y="205966"/>
            <a:ext cx="3081293" cy="923330"/>
          </a:xfrm>
          <a:prstGeom prst="rect">
            <a:avLst/>
          </a:prstGeom>
          <a:noFill/>
        </p:spPr>
        <p:txBody>
          <a:bodyPr wrap="none">
            <a:spAutoFit/>
          </a:bodyPr>
          <a:lstStyle/>
          <a:p>
            <a:pPr algn="ctr">
              <a:defRPr/>
            </a:pPr>
            <a:r>
              <a:rPr lang="en-US" sz="5400" dirty="0">
                <a:ln w="18415" cmpd="sng">
                  <a:solidFill>
                    <a:srgbClr val="FFFFFF"/>
                  </a:solidFill>
                  <a:prstDash val="solid"/>
                </a:ln>
                <a:solidFill>
                  <a:srgbClr val="FFFFFF"/>
                </a:solidFill>
                <a:effectLst>
                  <a:glow rad="101600">
                    <a:schemeClr val="tx1">
                      <a:lumMod val="50000"/>
                      <a:alpha val="40000"/>
                    </a:schemeClr>
                  </a:glow>
                  <a:outerShdw blurRad="63500" dir="3600000" algn="tl" rotWithShape="0">
                    <a:srgbClr val="000000">
                      <a:alpha val="70000"/>
                    </a:srgbClr>
                  </a:outerShdw>
                </a:effectLst>
                <a:cs typeface="Arial" charset="0"/>
              </a:rPr>
              <a:t>“Blended”</a:t>
            </a:r>
            <a:endParaRPr lang="ru-RU" sz="5400" dirty="0">
              <a:ln w="18415" cmpd="sng">
                <a:solidFill>
                  <a:srgbClr val="FFFFFF"/>
                </a:solidFill>
                <a:prstDash val="solid"/>
              </a:ln>
              <a:solidFill>
                <a:srgbClr val="FFFFFF"/>
              </a:solidFill>
              <a:effectLst>
                <a:glow rad="101600">
                  <a:schemeClr val="tx1">
                    <a:lumMod val="50000"/>
                    <a:alpha val="40000"/>
                  </a:schemeClr>
                </a:glow>
                <a:outerShdw blurRad="63500" dir="3600000" algn="tl" rotWithShape="0">
                  <a:srgbClr val="000000">
                    <a:alpha val="70000"/>
                  </a:srgbClr>
                </a:outerShdw>
              </a:effectLst>
              <a:cs typeface="Arial" charset="0"/>
            </a:endParaRPr>
          </a:p>
        </p:txBody>
      </p:sp>
      <p:sp>
        <p:nvSpPr>
          <p:cNvPr id="4" name="Прямоугольник 3"/>
          <p:cNvSpPr/>
          <p:nvPr/>
        </p:nvSpPr>
        <p:spPr>
          <a:xfrm rot="20687080">
            <a:off x="5094630" y="4092273"/>
            <a:ext cx="2416046" cy="923330"/>
          </a:xfrm>
          <a:prstGeom prst="rect">
            <a:avLst/>
          </a:prstGeom>
          <a:noFill/>
        </p:spPr>
        <p:txBody>
          <a:bodyPr wrap="none">
            <a:spAutoFit/>
          </a:bodyPr>
          <a:lstStyle/>
          <a:p>
            <a:pPr algn="ctr">
              <a:defRPr/>
            </a:pPr>
            <a:r>
              <a:rPr lang="en-US" sz="5400" dirty="0">
                <a:ln w="18415" cmpd="sng">
                  <a:solidFill>
                    <a:srgbClr val="FFFFFF"/>
                  </a:solidFill>
                  <a:prstDash val="solid"/>
                </a:ln>
                <a:solidFill>
                  <a:srgbClr val="FFFFFF"/>
                </a:solidFill>
                <a:effectLst>
                  <a:glow rad="101600">
                    <a:schemeClr val="tx1">
                      <a:lumMod val="50000"/>
                      <a:alpha val="40000"/>
                    </a:schemeClr>
                  </a:glow>
                  <a:outerShdw blurRad="63500" dir="3600000" algn="tl" rotWithShape="0">
                    <a:srgbClr val="000000">
                      <a:alpha val="70000"/>
                    </a:srgbClr>
                  </a:outerShdw>
                </a:effectLst>
                <a:cs typeface="Arial" charset="0"/>
              </a:rPr>
              <a:t>“Space”</a:t>
            </a:r>
            <a:endParaRPr lang="ru-RU" sz="5400" dirty="0">
              <a:ln w="18415" cmpd="sng">
                <a:solidFill>
                  <a:srgbClr val="FFFFFF"/>
                </a:solidFill>
                <a:prstDash val="solid"/>
              </a:ln>
              <a:solidFill>
                <a:srgbClr val="FFFFFF"/>
              </a:solidFill>
              <a:effectLst>
                <a:glow rad="101600">
                  <a:schemeClr val="tx1">
                    <a:lumMod val="50000"/>
                    <a:alpha val="40000"/>
                  </a:schemeClr>
                </a:glow>
                <a:outerShdw blurRad="63500" dir="3600000" algn="tl" rotWithShape="0">
                  <a:srgbClr val="000000">
                    <a:alpha val="70000"/>
                  </a:srgbClr>
                </a:outerShdw>
              </a:effectLst>
              <a:cs typeface="Arial" charset="0"/>
            </a:endParaRPr>
          </a:p>
        </p:txBody>
      </p:sp>
    </p:spTree>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4000" dirty="0" smtClean="0">
                <a:effectLst>
                  <a:glow rad="101600">
                    <a:schemeClr val="tx1">
                      <a:lumMod val="50000"/>
                      <a:alpha val="40000"/>
                    </a:schemeClr>
                  </a:glow>
                </a:effectLst>
              </a:rPr>
              <a:t>ПРОФЕССИОНАЛЬНЫЙ СТАНДАРТ ПЕДАГОГА (УМЕНИЯ)</a:t>
            </a:r>
          </a:p>
        </p:txBody>
      </p:sp>
      <p:sp>
        <p:nvSpPr>
          <p:cNvPr id="3" name="Содержимое 2"/>
          <p:cNvSpPr>
            <a:spLocks noGrp="1"/>
          </p:cNvSpPr>
          <p:nvPr>
            <p:ph idx="1"/>
          </p:nvPr>
        </p:nvSpPr>
        <p:spPr/>
        <p:txBody>
          <a:bodyPr>
            <a:normAutofit fontScale="92500" lnSpcReduction="10000"/>
          </a:bodyPr>
          <a:lstStyle/>
          <a:p>
            <a:r>
              <a:rPr lang="ru-RU" b="1" dirty="0" smtClean="0">
                <a:solidFill>
                  <a:schemeClr val="bg1">
                    <a:lumMod val="65000"/>
                    <a:lumOff val="35000"/>
                  </a:schemeClr>
                </a:solidFill>
              </a:rPr>
              <a:t>Владеть формами и методами обучения, в том числе </a:t>
            </a:r>
            <a:r>
              <a:rPr lang="ru-RU" b="1" dirty="0" smtClean="0">
                <a:solidFill>
                  <a:srgbClr val="C00000"/>
                </a:solidFill>
              </a:rPr>
              <a:t>выходящими за рамки учебных занятий</a:t>
            </a:r>
          </a:p>
          <a:p>
            <a:r>
              <a:rPr lang="ru-RU" b="1" dirty="0" smtClean="0">
                <a:solidFill>
                  <a:srgbClr val="C00000"/>
                </a:solidFill>
              </a:rPr>
              <a:t>Объективно оценивать </a:t>
            </a:r>
            <a:r>
              <a:rPr lang="ru-RU" b="1" dirty="0" smtClean="0">
                <a:solidFill>
                  <a:schemeClr val="bg1">
                    <a:lumMod val="65000"/>
                    <a:lumOff val="35000"/>
                  </a:schemeClr>
                </a:solidFill>
              </a:rPr>
              <a:t>знания обучающихся</a:t>
            </a:r>
          </a:p>
          <a:p>
            <a:r>
              <a:rPr lang="ru-RU" b="1" dirty="0" smtClean="0">
                <a:solidFill>
                  <a:schemeClr val="bg1">
                    <a:lumMod val="65000"/>
                    <a:lumOff val="35000"/>
                  </a:schemeClr>
                </a:solidFill>
              </a:rPr>
              <a:t>Разрабатывать (осваивать) и применять </a:t>
            </a:r>
            <a:r>
              <a:rPr lang="ru-RU" b="1" dirty="0" smtClean="0">
                <a:solidFill>
                  <a:srgbClr val="C00000"/>
                </a:solidFill>
              </a:rPr>
              <a:t>современные психолого-педагогические технологии</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4000" dirty="0" smtClean="0">
                <a:effectLst>
                  <a:glow rad="101600">
                    <a:schemeClr val="tx1">
                      <a:lumMod val="50000"/>
                      <a:alpha val="40000"/>
                    </a:schemeClr>
                  </a:glow>
                </a:effectLst>
              </a:rPr>
              <a:t>ПРОФЕССИОНАЛЬНЫЙ СТАНДАРТ ПЕДАГОГА (умения)</a:t>
            </a:r>
          </a:p>
        </p:txBody>
      </p:sp>
      <p:sp>
        <p:nvSpPr>
          <p:cNvPr id="3" name="Содержимое 2"/>
          <p:cNvSpPr>
            <a:spLocks noGrp="1"/>
          </p:cNvSpPr>
          <p:nvPr>
            <p:ph idx="1"/>
          </p:nvPr>
        </p:nvSpPr>
        <p:spPr/>
        <p:txBody>
          <a:bodyPr>
            <a:normAutofit/>
          </a:bodyPr>
          <a:lstStyle/>
          <a:p>
            <a:r>
              <a:rPr lang="ru-RU" b="1" dirty="0" smtClean="0">
                <a:solidFill>
                  <a:schemeClr val="bg1">
                    <a:lumMod val="65000"/>
                    <a:lumOff val="35000"/>
                  </a:schemeClr>
                </a:solidFill>
              </a:rPr>
              <a:t>включать в образовательный процесс </a:t>
            </a:r>
            <a:r>
              <a:rPr lang="ru-RU" b="1" dirty="0" smtClean="0">
                <a:solidFill>
                  <a:srgbClr val="C00000"/>
                </a:solidFill>
              </a:rPr>
              <a:t>всех обучающихся</a:t>
            </a:r>
            <a:r>
              <a:rPr lang="ru-RU" b="1" dirty="0" smtClean="0">
                <a:solidFill>
                  <a:schemeClr val="bg1">
                    <a:lumMod val="65000"/>
                    <a:lumOff val="35000"/>
                  </a:schemeClr>
                </a:solidFill>
              </a:rPr>
              <a:t>, в том числе с особыми потребностями в образовании;</a:t>
            </a:r>
          </a:p>
          <a:p>
            <a:r>
              <a:rPr lang="ru-RU" b="1" dirty="0" smtClean="0">
                <a:solidFill>
                  <a:schemeClr val="bg1">
                    <a:lumMod val="65000"/>
                    <a:lumOff val="35000"/>
                  </a:schemeClr>
                </a:solidFill>
              </a:rPr>
              <a:t>Владеть </a:t>
            </a:r>
            <a:r>
              <a:rPr lang="ru-RU" b="1" dirty="0" err="1" smtClean="0">
                <a:solidFill>
                  <a:srgbClr val="C00000"/>
                </a:solidFill>
              </a:rPr>
              <a:t>ИКТ-компетентностями</a:t>
            </a:r>
            <a:r>
              <a:rPr lang="ru-RU" b="1" dirty="0" smtClean="0">
                <a:solidFill>
                  <a:schemeClr val="bg1">
                    <a:lumMod val="65000"/>
                    <a:lumOff val="35000"/>
                  </a:schemeClr>
                </a:solidFill>
              </a:rPr>
              <a:t>;</a:t>
            </a:r>
          </a:p>
          <a:p>
            <a:r>
              <a:rPr lang="ru-RU" b="1" dirty="0" smtClean="0">
                <a:solidFill>
                  <a:srgbClr val="C00000"/>
                </a:solidFill>
              </a:rPr>
              <a:t>Организовывать различные виды внеурочной деятельности</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3600" dirty="0" smtClean="0">
                <a:effectLst>
                  <a:glow rad="101600">
                    <a:schemeClr val="bg1">
                      <a:lumMod val="85000"/>
                      <a:lumOff val="15000"/>
                      <a:alpha val="40000"/>
                    </a:schemeClr>
                  </a:glow>
                </a:effectLst>
              </a:rPr>
              <a:t>ПРОФЕССИОНАЛЬНЫЙ СТАНДАРТ ПЕДАГОГА (знания)</a:t>
            </a:r>
          </a:p>
        </p:txBody>
      </p:sp>
      <p:sp>
        <p:nvSpPr>
          <p:cNvPr id="3" name="Содержимое 2"/>
          <p:cNvSpPr>
            <a:spLocks noGrp="1"/>
          </p:cNvSpPr>
          <p:nvPr>
            <p:ph idx="1"/>
          </p:nvPr>
        </p:nvSpPr>
        <p:spPr>
          <a:xfrm>
            <a:off x="457200" y="1200150"/>
            <a:ext cx="8229600" cy="3800491"/>
          </a:xfrm>
        </p:spPr>
        <p:txBody>
          <a:bodyPr>
            <a:normAutofit fontScale="85000" lnSpcReduction="20000"/>
          </a:bodyPr>
          <a:lstStyle/>
          <a:p>
            <a:r>
              <a:rPr lang="ru-RU" sz="3300" b="1" dirty="0" smtClean="0">
                <a:solidFill>
                  <a:srgbClr val="C00000"/>
                </a:solidFill>
              </a:rPr>
              <a:t>Преподаваемый предмет в пределах требований ФГОС</a:t>
            </a:r>
            <a:r>
              <a:rPr lang="ru-RU" sz="3300" b="1" dirty="0" smtClean="0">
                <a:solidFill>
                  <a:schemeClr val="bg1">
                    <a:lumMod val="65000"/>
                    <a:lumOff val="35000"/>
                  </a:schemeClr>
                </a:solidFill>
              </a:rPr>
              <a:t>, принципы функционирования образовательные систем, роль и место образования…;</a:t>
            </a:r>
          </a:p>
          <a:p>
            <a:r>
              <a:rPr lang="ru-RU" sz="3300" b="1" dirty="0" smtClean="0">
                <a:solidFill>
                  <a:schemeClr val="bg1">
                    <a:lumMod val="65000"/>
                    <a:lumOff val="35000"/>
                  </a:schemeClr>
                </a:solidFill>
              </a:rPr>
              <a:t>Основные </a:t>
            </a:r>
            <a:r>
              <a:rPr lang="ru-RU" sz="3300" b="1" dirty="0" smtClean="0">
                <a:solidFill>
                  <a:srgbClr val="C00000"/>
                </a:solidFill>
              </a:rPr>
              <a:t>закономерности возрастного развития</a:t>
            </a:r>
            <a:r>
              <a:rPr lang="ru-RU" sz="3300" b="1" dirty="0" smtClean="0">
                <a:solidFill>
                  <a:schemeClr val="bg1">
                    <a:lumMod val="65000"/>
                    <a:lumOff val="35000"/>
                  </a:schemeClr>
                </a:solidFill>
              </a:rPr>
              <a:t>… личности;</a:t>
            </a:r>
          </a:p>
          <a:p>
            <a:r>
              <a:rPr lang="ru-RU" sz="3300" b="1" dirty="0" smtClean="0">
                <a:solidFill>
                  <a:schemeClr val="bg1">
                    <a:lumMod val="65000"/>
                    <a:lumOff val="35000"/>
                  </a:schemeClr>
                </a:solidFill>
              </a:rPr>
              <a:t>Основы </a:t>
            </a:r>
            <a:r>
              <a:rPr lang="ru-RU" sz="3300" b="1" dirty="0" err="1" smtClean="0">
                <a:solidFill>
                  <a:schemeClr val="bg1">
                    <a:lumMod val="65000"/>
                    <a:lumOff val="35000"/>
                  </a:schemeClr>
                </a:solidFill>
              </a:rPr>
              <a:t>психодидактики</a:t>
            </a:r>
            <a:r>
              <a:rPr lang="ru-RU" sz="3300" b="1" dirty="0" smtClean="0">
                <a:solidFill>
                  <a:schemeClr val="bg1">
                    <a:lumMod val="65000"/>
                    <a:lumOff val="35000"/>
                  </a:schemeClr>
                </a:solidFill>
              </a:rPr>
              <a:t>, </a:t>
            </a:r>
            <a:r>
              <a:rPr lang="ru-RU" sz="3300" b="1" dirty="0" smtClean="0">
                <a:solidFill>
                  <a:srgbClr val="C00000"/>
                </a:solidFill>
              </a:rPr>
              <a:t>поликультурного образования</a:t>
            </a:r>
            <a:r>
              <a:rPr lang="ru-RU" sz="3300" b="1" dirty="0" smtClean="0">
                <a:solidFill>
                  <a:schemeClr val="bg1">
                    <a:lumMod val="65000"/>
                    <a:lumOff val="35000"/>
                  </a:schemeClr>
                </a:solidFill>
              </a:rPr>
              <a:t>; </a:t>
            </a:r>
          </a:p>
          <a:p>
            <a:r>
              <a:rPr lang="ru-RU" sz="3300" b="1" dirty="0" smtClean="0">
                <a:solidFill>
                  <a:schemeClr val="bg1">
                    <a:lumMod val="65000"/>
                    <a:lumOff val="35000"/>
                  </a:schemeClr>
                </a:solidFill>
              </a:rPr>
              <a:t>закономерностей поведения в </a:t>
            </a:r>
            <a:r>
              <a:rPr lang="ru-RU" sz="3300" b="1" dirty="0" smtClean="0">
                <a:solidFill>
                  <a:srgbClr val="C00000"/>
                </a:solidFill>
              </a:rPr>
              <a:t>социальных сетях</a:t>
            </a:r>
            <a:r>
              <a:rPr lang="ru-RU" sz="3300" b="1" dirty="0" smtClean="0">
                <a:solidFill>
                  <a:schemeClr val="bg1">
                    <a:lumMod val="65000"/>
                    <a:lumOff val="35000"/>
                  </a:schemeClr>
                </a:solidFill>
              </a:rPr>
              <a:t>;</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42858"/>
            <a:ext cx="8229600" cy="857250"/>
          </a:xfrm>
        </p:spPr>
        <p:txBody>
          <a:bodyPr>
            <a:normAutofit/>
          </a:bodyPr>
          <a:lstStyle/>
          <a:p>
            <a:r>
              <a:rPr lang="ru-RU" dirty="0" smtClean="0">
                <a:effectLst>
                  <a:glow rad="101600">
                    <a:schemeClr val="bg1">
                      <a:lumMod val="85000"/>
                      <a:lumOff val="15000"/>
                      <a:alpha val="40000"/>
                    </a:schemeClr>
                  </a:glow>
                </a:effectLst>
              </a:rPr>
              <a:t>Портрет современного педагога?</a:t>
            </a:r>
            <a:endParaRPr lang="ru-RU" dirty="0">
              <a:effectLst>
                <a:glow rad="101600">
                  <a:schemeClr val="bg1">
                    <a:lumMod val="85000"/>
                    <a:lumOff val="15000"/>
                    <a:alpha val="40000"/>
                  </a:schemeClr>
                </a:glow>
              </a:effectLst>
            </a:endParaRPr>
          </a:p>
        </p:txBody>
      </p:sp>
      <p:pic>
        <p:nvPicPr>
          <p:cNvPr id="4" name="Содержимое 3" descr="9Q5A7741.JPG"/>
          <p:cNvPicPr>
            <a:picLocks noGrp="1" noChangeAspect="1"/>
          </p:cNvPicPr>
          <p:nvPr>
            <p:ph idx="1"/>
          </p:nvPr>
        </p:nvPicPr>
        <p:blipFill>
          <a:blip r:embed="rId2" cstate="print"/>
          <a:stretch>
            <a:fillRect/>
          </a:stretch>
        </p:blipFill>
        <p:spPr>
          <a:xfrm>
            <a:off x="2571736" y="1000114"/>
            <a:ext cx="3986648" cy="265748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6" name="Прямоугольник 5"/>
          <p:cNvSpPr/>
          <p:nvPr/>
        </p:nvSpPr>
        <p:spPr>
          <a:xfrm>
            <a:off x="285720" y="3571882"/>
            <a:ext cx="8786874" cy="1549783"/>
          </a:xfrm>
          <a:prstGeom prst="rect">
            <a:avLst/>
          </a:prstGeom>
        </p:spPr>
        <p:txBody>
          <a:bodyPr wrap="square">
            <a:spAutoFit/>
          </a:bodyPr>
          <a:lstStyle/>
          <a:p>
            <a:pPr>
              <a:lnSpc>
                <a:spcPct val="115000"/>
              </a:lnSpc>
              <a:spcAft>
                <a:spcPts val="1000"/>
              </a:spcAft>
            </a:pPr>
            <a:r>
              <a:rPr lang="ru-RU" sz="2800" b="1" dirty="0" smtClean="0">
                <a:solidFill>
                  <a:schemeClr val="bg1">
                    <a:lumMod val="65000"/>
                    <a:lumOff val="35000"/>
                  </a:schemeClr>
                </a:solidFill>
              </a:rPr>
              <a:t>Прочие характеристики: соблюдение правовых, нравственных и этических норм, требований профессиональной этики</a:t>
            </a:r>
          </a:p>
        </p:txBody>
      </p:sp>
    </p:spTree>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9Q5A0232.JPG"/>
          <p:cNvPicPr>
            <a:picLocks noChangeAspect="1"/>
          </p:cNvPicPr>
          <p:nvPr/>
        </p:nvPicPr>
        <p:blipFill>
          <a:blip r:embed="rId2" cstate="print"/>
          <a:stretch>
            <a:fillRect/>
          </a:stretch>
        </p:blipFill>
        <p:spPr>
          <a:xfrm>
            <a:off x="714348" y="0"/>
            <a:ext cx="3764815" cy="2509877"/>
          </a:xfrm>
          <a:prstGeom prst="rect">
            <a:avLst/>
          </a:prstGeom>
          <a:effectLst>
            <a:softEdge rad="127000"/>
          </a:effectLst>
        </p:spPr>
      </p:pic>
      <p:pic>
        <p:nvPicPr>
          <p:cNvPr id="5" name="Рисунок 4" descr="9Q5A0240.JPG"/>
          <p:cNvPicPr>
            <a:picLocks noChangeAspect="1"/>
          </p:cNvPicPr>
          <p:nvPr/>
        </p:nvPicPr>
        <p:blipFill>
          <a:blip r:embed="rId3" cstate="print"/>
          <a:stretch>
            <a:fillRect/>
          </a:stretch>
        </p:blipFill>
        <p:spPr>
          <a:xfrm>
            <a:off x="714348" y="2571750"/>
            <a:ext cx="3764815" cy="2509877"/>
          </a:xfrm>
          <a:prstGeom prst="rect">
            <a:avLst/>
          </a:prstGeom>
          <a:effectLst>
            <a:softEdge rad="127000"/>
          </a:effectLst>
        </p:spPr>
      </p:pic>
      <p:pic>
        <p:nvPicPr>
          <p:cNvPr id="6" name="Рисунок 5" descr="9Q5A0251.JPG"/>
          <p:cNvPicPr>
            <a:picLocks noChangeAspect="1"/>
          </p:cNvPicPr>
          <p:nvPr/>
        </p:nvPicPr>
        <p:blipFill>
          <a:blip r:embed="rId4" cstate="print"/>
          <a:stretch>
            <a:fillRect/>
          </a:stretch>
        </p:blipFill>
        <p:spPr>
          <a:xfrm>
            <a:off x="5072066" y="2571750"/>
            <a:ext cx="3764815" cy="2509877"/>
          </a:xfrm>
          <a:prstGeom prst="rect">
            <a:avLst/>
          </a:prstGeom>
          <a:effectLst>
            <a:softEdge rad="127000"/>
          </a:effectLst>
        </p:spPr>
      </p:pic>
      <p:pic>
        <p:nvPicPr>
          <p:cNvPr id="7" name="Рисунок 6" descr="9Q5A0263.JPG"/>
          <p:cNvPicPr>
            <a:picLocks noChangeAspect="1"/>
          </p:cNvPicPr>
          <p:nvPr/>
        </p:nvPicPr>
        <p:blipFill>
          <a:blip r:embed="rId5" cstate="print"/>
          <a:stretch>
            <a:fillRect/>
          </a:stretch>
        </p:blipFill>
        <p:spPr>
          <a:xfrm>
            <a:off x="5072066" y="-18"/>
            <a:ext cx="3764815" cy="2509877"/>
          </a:xfrm>
          <a:prstGeom prst="rect">
            <a:avLst/>
          </a:prstGeom>
          <a:effectLst>
            <a:softEdge rad="127000"/>
          </a:effectLst>
        </p:spPr>
      </p:pic>
    </p:spTree>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B49X5889.JPG"/>
          <p:cNvPicPr>
            <a:picLocks noChangeAspect="1"/>
          </p:cNvPicPr>
          <p:nvPr/>
        </p:nvPicPr>
        <p:blipFill>
          <a:blip r:embed="rId2" cstate="print">
            <a:lum bright="10000" contrast="10000"/>
          </a:blip>
          <a:stretch>
            <a:fillRect/>
          </a:stretch>
        </p:blipFill>
        <p:spPr>
          <a:xfrm rot="-5400000">
            <a:off x="-1285875" y="1285875"/>
            <a:ext cx="7715250" cy="5143500"/>
          </a:xfrm>
          <a:prstGeom prst="rect">
            <a:avLst/>
          </a:prstGeom>
        </p:spPr>
      </p:pic>
      <p:pic>
        <p:nvPicPr>
          <p:cNvPr id="3" name="Рисунок 2" descr="B49X5889.JPG"/>
          <p:cNvPicPr>
            <a:picLocks noChangeAspect="1"/>
          </p:cNvPicPr>
          <p:nvPr/>
        </p:nvPicPr>
        <p:blipFill>
          <a:blip r:embed="rId2" cstate="print">
            <a:lum bright="10000" contrast="10000"/>
          </a:blip>
          <a:stretch>
            <a:fillRect/>
          </a:stretch>
        </p:blipFill>
        <p:spPr>
          <a:xfrm rot="-5400000">
            <a:off x="2714625" y="-1285875"/>
            <a:ext cx="7715250" cy="5143500"/>
          </a:xfrm>
          <a:prstGeom prst="rect">
            <a:avLst/>
          </a:prstGeom>
        </p:spPr>
      </p:pic>
    </p:spTree>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ln w="18415" cmpd="sng">
                  <a:solidFill>
                    <a:srgbClr val="FFFFFF"/>
                  </a:solidFill>
                  <a:prstDash val="solid"/>
                </a:ln>
                <a:solidFill>
                  <a:srgbClr val="FFFFFF"/>
                </a:solidFill>
                <a:effectLst>
                  <a:glow rad="101600">
                    <a:schemeClr val="accent1">
                      <a:satMod val="175000"/>
                      <a:alpha val="40000"/>
                    </a:schemeClr>
                  </a:glow>
                  <a:outerShdw blurRad="63500" dir="3600000" algn="tl" rotWithShape="0">
                    <a:srgbClr val="000000">
                      <a:alpha val="70000"/>
                    </a:srgbClr>
                  </a:outerShdw>
                </a:effectLst>
              </a:rPr>
              <a:t>Изменяя мир к лучшему</a:t>
            </a:r>
            <a:br>
              <a:rPr lang="ru-RU" dirty="0" smtClean="0">
                <a:ln w="18415" cmpd="sng">
                  <a:solidFill>
                    <a:srgbClr val="FFFFFF"/>
                  </a:solidFill>
                  <a:prstDash val="solid"/>
                </a:ln>
                <a:solidFill>
                  <a:srgbClr val="FFFFFF"/>
                </a:solidFill>
                <a:effectLst>
                  <a:glow rad="101600">
                    <a:schemeClr val="accent1">
                      <a:satMod val="175000"/>
                      <a:alpha val="40000"/>
                    </a:schemeClr>
                  </a:glow>
                  <a:outerShdw blurRad="63500" dir="3600000" algn="tl" rotWithShape="0">
                    <a:srgbClr val="000000">
                      <a:alpha val="70000"/>
                    </a:srgbClr>
                  </a:outerShdw>
                </a:effectLst>
              </a:rPr>
            </a:br>
            <a:r>
              <a:rPr lang="ru-RU" dirty="0" smtClean="0">
                <a:ln w="18415" cmpd="sng">
                  <a:solidFill>
                    <a:srgbClr val="FFFFFF"/>
                  </a:solidFill>
                  <a:prstDash val="solid"/>
                </a:ln>
                <a:solidFill>
                  <a:srgbClr val="FFFFFF"/>
                </a:solidFill>
                <a:effectLst>
                  <a:glow rad="101600">
                    <a:schemeClr val="accent1">
                      <a:satMod val="175000"/>
                      <a:alpha val="40000"/>
                    </a:schemeClr>
                  </a:glow>
                  <a:outerShdw blurRad="63500" dir="3600000" algn="tl" rotWithShape="0">
                    <a:srgbClr val="000000">
                      <a:alpha val="70000"/>
                    </a:srgbClr>
                  </a:outerShdw>
                </a:effectLst>
              </a:rPr>
              <a:t>ЧЕРЕЗ ВОСПИТАНИЕ ХАРАКТЕРА</a:t>
            </a:r>
            <a:endParaRPr lang="ru-RU" dirty="0">
              <a:ln w="18415" cmpd="sng">
                <a:solidFill>
                  <a:srgbClr val="FFFFFF"/>
                </a:solidFill>
                <a:prstDash val="solid"/>
              </a:ln>
              <a:solidFill>
                <a:srgbClr val="FFFFFF"/>
              </a:solidFill>
              <a:effectLst>
                <a:glow rad="101600">
                  <a:schemeClr val="accent1">
                    <a:satMod val="175000"/>
                    <a:alpha val="40000"/>
                  </a:schemeClr>
                </a:glow>
                <a:outerShdw blurRad="63500" dir="3600000" algn="tl" rotWithShape="0">
                  <a:srgbClr val="000000">
                    <a:alpha val="70000"/>
                  </a:srgbClr>
                </a:outerShdw>
              </a:effectLst>
            </a:endParaRPr>
          </a:p>
        </p:txBody>
      </p:sp>
      <p:pic>
        <p:nvPicPr>
          <p:cNvPr id="7" name="Рисунок 6" descr="B49X8811.JPG"/>
          <p:cNvPicPr>
            <a:picLocks noChangeAspect="1"/>
          </p:cNvPicPr>
          <p:nvPr/>
        </p:nvPicPr>
        <p:blipFill>
          <a:blip r:embed="rId3" cstate="print"/>
          <a:stretch>
            <a:fillRect/>
          </a:stretch>
        </p:blipFill>
        <p:spPr>
          <a:xfrm>
            <a:off x="2428860" y="1428744"/>
            <a:ext cx="4671258" cy="311384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6" name="Picture 4"/>
          <p:cNvPicPr>
            <a:picLocks noChangeAspect="1" noChangeArrowheads="1"/>
          </p:cNvPicPr>
          <p:nvPr/>
        </p:nvPicPr>
        <p:blipFill>
          <a:blip r:embed="rId4" cstate="print"/>
          <a:srcRect/>
          <a:stretch>
            <a:fillRect/>
          </a:stretch>
        </p:blipFill>
        <p:spPr bwMode="auto">
          <a:xfrm>
            <a:off x="6651104" y="3651870"/>
            <a:ext cx="2492896" cy="1869672"/>
          </a:xfrm>
          <a:prstGeom prst="rect">
            <a:avLst/>
          </a:prstGeom>
          <a:noFill/>
          <a:ln w="12700" cap="sq" cmpd="sng">
            <a:noFill/>
            <a:prstDash val="solid"/>
            <a:miter lim="800000"/>
            <a:headEnd type="none" w="sm" len="sm"/>
            <a:tailEnd type="none" w="sm" len="sm"/>
          </a:ln>
          <a:effectLst>
            <a:softEdge rad="317500"/>
          </a:effectLst>
        </p:spPr>
      </p:pic>
      <p:sp>
        <p:nvSpPr>
          <p:cNvPr id="94210" name="Rectangle 2"/>
          <p:cNvSpPr>
            <a:spLocks noGrp="1" noChangeArrowheads="1"/>
          </p:cNvSpPr>
          <p:nvPr>
            <p:ph type="title"/>
          </p:nvPr>
        </p:nvSpPr>
        <p:spPr>
          <a:xfrm>
            <a:off x="296416" y="1383618"/>
            <a:ext cx="8596064" cy="3177779"/>
          </a:xfrm>
          <a:noFill/>
        </p:spPr>
        <p:txBody>
          <a:bodyPr lIns="92075" tIns="46038" rIns="92075" bIns="46038">
            <a:normAutofit fontScale="90000"/>
          </a:bodyPr>
          <a:lstStyle/>
          <a:p>
            <a:r>
              <a:rPr lang="ru-RU" sz="3600" dirty="0" smtClean="0">
                <a:solidFill>
                  <a:schemeClr val="bg1">
                    <a:lumMod val="75000"/>
                    <a:lumOff val="25000"/>
                  </a:schemeClr>
                </a:solidFill>
                <a:effectLst/>
                <a:latin typeface="Calibri" pitchFamily="34" charset="0"/>
                <a:ea typeface="+mn-ea"/>
                <a:cs typeface="+mn-cs"/>
              </a:rPr>
              <a:t>Под образованием понимается всё, что связано с обучением и воспитанием, имеющим свой целью просветить разум, исправить поведение и сформировать такие манеры и привычки молодого поколения, чтобы они были полезными в их будущей (взрослой) жизни…</a:t>
            </a:r>
            <a:br>
              <a:rPr lang="ru-RU" sz="3600" dirty="0" smtClean="0">
                <a:solidFill>
                  <a:schemeClr val="bg1">
                    <a:lumMod val="75000"/>
                    <a:lumOff val="25000"/>
                  </a:schemeClr>
                </a:solidFill>
                <a:effectLst/>
                <a:latin typeface="Calibri" pitchFamily="34" charset="0"/>
                <a:ea typeface="+mn-ea"/>
                <a:cs typeface="+mn-cs"/>
              </a:rPr>
            </a:br>
            <a:r>
              <a:rPr lang="en-US" sz="3600" dirty="0" smtClean="0">
                <a:solidFill>
                  <a:schemeClr val="bg1">
                    <a:lumMod val="75000"/>
                    <a:lumOff val="25000"/>
                  </a:schemeClr>
                </a:solidFill>
                <a:effectLst/>
                <a:latin typeface="Calibri" pitchFamily="34" charset="0"/>
                <a:ea typeface="+mn-ea"/>
                <a:cs typeface="+mn-cs"/>
              </a:rPr>
              <a:t>	</a:t>
            </a:r>
            <a:r>
              <a:rPr lang="en-US" sz="2800" dirty="0" smtClean="0">
                <a:solidFill>
                  <a:schemeClr val="bg1">
                    <a:lumMod val="75000"/>
                    <a:lumOff val="25000"/>
                  </a:schemeClr>
                </a:solidFill>
                <a:effectLst/>
                <a:latin typeface="Calibri" pitchFamily="34" charset="0"/>
                <a:ea typeface="+mn-ea"/>
                <a:cs typeface="+mn-cs"/>
              </a:rPr>
              <a:t>Webster’s 1828 Dictionary definition</a:t>
            </a:r>
            <a:endParaRPr lang="ru-RU" sz="3600" dirty="0" smtClean="0">
              <a:solidFill>
                <a:schemeClr val="bg1">
                  <a:lumMod val="75000"/>
                  <a:lumOff val="25000"/>
                </a:schemeClr>
              </a:solidFill>
              <a:effectLst/>
              <a:latin typeface="Calibri" pitchFamily="34" charset="0"/>
              <a:ea typeface="+mn-ea"/>
              <a:cs typeface="+mn-cs"/>
            </a:endParaRPr>
          </a:p>
        </p:txBody>
      </p:sp>
      <p:sp>
        <p:nvSpPr>
          <p:cNvPr id="8" name="Rectangle 3" descr="Walnut"/>
          <p:cNvSpPr>
            <a:spLocks noChangeArrowheads="1"/>
          </p:cNvSpPr>
          <p:nvPr/>
        </p:nvSpPr>
        <p:spPr bwMode="auto">
          <a:xfrm>
            <a:off x="0" y="174093"/>
            <a:ext cx="9144000" cy="777478"/>
          </a:xfrm>
          <a:prstGeom prst="rect">
            <a:avLst/>
          </a:prstGeom>
          <a:ln>
            <a:noFill/>
            <a:headEnd/>
            <a:tailEnd/>
          </a:ln>
        </p:spPr>
        <p:style>
          <a:lnRef idx="1">
            <a:schemeClr val="dk1"/>
          </a:lnRef>
          <a:fillRef idx="2">
            <a:schemeClr val="dk1"/>
          </a:fillRef>
          <a:effectRef idx="1">
            <a:schemeClr val="dk1"/>
          </a:effectRef>
          <a:fontRef idx="minor">
            <a:schemeClr val="dk1"/>
          </a:fontRef>
        </p:style>
        <p:txBody>
          <a:bodyPr lIns="92075" tIns="46038" rIns="92075" bIns="46038" anchor="ctr"/>
          <a:lstStyle/>
          <a:p>
            <a:pPr algn="ctr">
              <a:defRPr/>
            </a:pPr>
            <a:r>
              <a:rPr lang="ru-RU" sz="4400" dirty="0">
                <a:solidFill>
                  <a:schemeClr val="tx1"/>
                </a:solidFill>
                <a:effectLst>
                  <a:glow rad="101600">
                    <a:schemeClr val="bg1">
                      <a:lumMod val="65000"/>
                      <a:lumOff val="35000"/>
                      <a:alpha val="40000"/>
                    </a:schemeClr>
                  </a:glow>
                </a:effectLst>
                <a:latin typeface="+mj-lt"/>
                <a:ea typeface="+mj-ea"/>
                <a:cs typeface="+mj-cs"/>
              </a:rPr>
              <a:t>ЧТО ТАКОЕ ОБРАЗОВАНИЕ?</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grpId="0" nodeType="afterEffect">
                                  <p:stCondLst>
                                    <p:cond delay="0"/>
                                  </p:stCondLst>
                                  <p:childTnLst>
                                    <p:set>
                                      <p:cBhvr>
                                        <p:cTn id="6" dur="1" fill="hold">
                                          <p:stCondLst>
                                            <p:cond delay="0"/>
                                          </p:stCondLst>
                                        </p:cTn>
                                        <p:tgtEl>
                                          <p:spTgt spid="94210"/>
                                        </p:tgtEl>
                                        <p:attrNameLst>
                                          <p:attrName>style.visibility</p:attrName>
                                        </p:attrNameLst>
                                      </p:cBhvr>
                                      <p:to>
                                        <p:strVal val="visible"/>
                                      </p:to>
                                    </p:set>
                                    <p:animEffect transition="in" filter="box(out)">
                                      <p:cBhvr>
                                        <p:cTn id="7" dur="500"/>
                                        <p:tgtEl>
                                          <p:spTgt spid="942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inkTgt spid="_x0000_s30722"/>
                                        </p:tgtEl>
                                        <p:attrNameLst>
                                          <p:attrName>style.visibility</p:attrName>
                                        </p:attrNameLst>
                                      </p:cBhvr>
                                      <p:to>
                                        <p:strVal val="visible"/>
                                      </p:to>
                                    </p:set>
                                    <p:animEffect transition="in" filter="fade">
                                      <p:cBhvr>
                                        <p:cTn id="12" dur="500"/>
                                        <p:tgtEl>
                                          <p:inkTgt spid="_x0000_s307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210" grpId="0"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bg>
      <p:bgPr>
        <a:blipFill dpi="0" rotWithShape="1">
          <a:blip r:embed="rId3">
            <a:alphaModFix amt="27000"/>
            <a:lum/>
          </a:blip>
          <a:srcRect/>
          <a:stretch>
            <a:fillRect l="-7000" r="-7000"/>
          </a:stretch>
        </a:blipFill>
        <a:effectLst/>
      </p:bgPr>
    </p:bg>
    <p:spTree>
      <p:nvGrpSpPr>
        <p:cNvPr id="1" name=""/>
        <p:cNvGrpSpPr/>
        <p:nvPr/>
      </p:nvGrpSpPr>
      <p:grpSpPr>
        <a:xfrm>
          <a:off x="0" y="0"/>
          <a:ext cx="0" cy="0"/>
          <a:chOff x="0" y="0"/>
          <a:chExt cx="0" cy="0"/>
        </a:xfrm>
      </p:grpSpPr>
      <p:sp>
        <p:nvSpPr>
          <p:cNvPr id="94210" name="Rectangle 2"/>
          <p:cNvSpPr>
            <a:spLocks noGrp="1" noChangeArrowheads="1"/>
          </p:cNvSpPr>
          <p:nvPr>
            <p:ph type="title"/>
          </p:nvPr>
        </p:nvSpPr>
        <p:spPr>
          <a:xfrm>
            <a:off x="214282" y="1285866"/>
            <a:ext cx="8929718" cy="3177779"/>
          </a:xfrm>
          <a:noFill/>
        </p:spPr>
        <p:txBody>
          <a:bodyPr lIns="92075" tIns="46038" rIns="92075" bIns="46038">
            <a:normAutofit fontScale="90000"/>
          </a:bodyPr>
          <a:lstStyle/>
          <a:p>
            <a:pPr algn="l"/>
            <a:r>
              <a:rPr lang="ru-RU" sz="2800" dirty="0" smtClean="0">
                <a:solidFill>
                  <a:schemeClr val="bg1">
                    <a:lumMod val="65000"/>
                    <a:lumOff val="35000"/>
                  </a:schemeClr>
                </a:solidFill>
                <a:effectLst/>
                <a:latin typeface="Calibri" pitchFamily="34" charset="0"/>
                <a:ea typeface="+mn-ea"/>
                <a:cs typeface="+mn-cs"/>
              </a:rPr>
              <a:t>Во-первых, того, кто умеет </a:t>
            </a:r>
            <a:r>
              <a:rPr lang="ru-RU" sz="2800" b="1" dirty="0" smtClean="0">
                <a:solidFill>
                  <a:schemeClr val="bg1">
                    <a:lumMod val="65000"/>
                    <a:lumOff val="35000"/>
                  </a:schemeClr>
                </a:solidFill>
                <a:effectLst/>
                <a:latin typeface="Calibri" pitchFamily="34" charset="0"/>
                <a:ea typeface="+mn-ea"/>
                <a:cs typeface="+mn-cs"/>
              </a:rPr>
              <a:t>найти выход в любых ситуациях</a:t>
            </a:r>
            <a:r>
              <a:rPr lang="ru-RU" sz="2800" dirty="0" smtClean="0">
                <a:solidFill>
                  <a:schemeClr val="bg1">
                    <a:lumMod val="65000"/>
                    <a:lumOff val="35000"/>
                  </a:schemeClr>
                </a:solidFill>
                <a:effectLst/>
                <a:latin typeface="Calibri" pitchFamily="34" charset="0"/>
                <a:ea typeface="+mn-ea"/>
                <a:cs typeface="+mn-cs"/>
              </a:rPr>
              <a:t>, с которыми сталкивается каждый день. Во-вторых, того, кто </a:t>
            </a:r>
            <a:r>
              <a:rPr lang="ru-RU" sz="2800" b="1" dirty="0" smtClean="0">
                <a:solidFill>
                  <a:schemeClr val="bg1">
                    <a:lumMod val="65000"/>
                    <a:lumOff val="35000"/>
                  </a:schemeClr>
                </a:solidFill>
                <a:effectLst/>
                <a:latin typeface="Calibri" pitchFamily="34" charset="0"/>
                <a:ea typeface="+mn-ea"/>
                <a:cs typeface="+mn-cs"/>
              </a:rPr>
              <a:t>проявляет добропорядочность и уважение</a:t>
            </a:r>
            <a:r>
              <a:rPr lang="ru-RU" sz="2800" dirty="0" smtClean="0">
                <a:solidFill>
                  <a:schemeClr val="bg1">
                    <a:lumMod val="65000"/>
                    <a:lumOff val="35000"/>
                  </a:schemeClr>
                </a:solidFill>
                <a:effectLst/>
                <a:latin typeface="Calibri" pitchFamily="34" charset="0"/>
                <a:ea typeface="+mn-ea"/>
                <a:cs typeface="+mn-cs"/>
              </a:rPr>
              <a:t> в отношениях со всеми людьми, того, кто легко и </a:t>
            </a:r>
            <a:r>
              <a:rPr lang="ru-RU" sz="2800" b="1" dirty="0" smtClean="0">
                <a:solidFill>
                  <a:schemeClr val="bg1">
                    <a:lumMod val="65000"/>
                    <a:lumOff val="35000"/>
                  </a:schemeClr>
                </a:solidFill>
                <a:effectLst/>
                <a:latin typeface="Calibri" pitchFamily="34" charset="0"/>
                <a:ea typeface="+mn-ea"/>
                <a:cs typeface="+mn-cs"/>
              </a:rPr>
              <a:t>дружелюбно принимает в других то, что ему неприятно</a:t>
            </a:r>
            <a:r>
              <a:rPr lang="ru-RU" sz="2800" dirty="0" smtClean="0">
                <a:solidFill>
                  <a:schemeClr val="bg1">
                    <a:lumMod val="65000"/>
                    <a:lumOff val="35000"/>
                  </a:schemeClr>
                </a:solidFill>
                <a:effectLst/>
                <a:latin typeface="Calibri" pitchFamily="34" charset="0"/>
                <a:ea typeface="+mn-ea"/>
                <a:cs typeface="+mn-cs"/>
              </a:rPr>
              <a:t>, и относится с понимание к ближнему, насколько это в человеческих силах… Того, кто </a:t>
            </a:r>
            <a:r>
              <a:rPr lang="ru-RU" sz="2800" b="1" dirty="0" smtClean="0">
                <a:solidFill>
                  <a:schemeClr val="bg1">
                    <a:lumMod val="65000"/>
                    <a:lumOff val="35000"/>
                  </a:schemeClr>
                </a:solidFill>
                <a:effectLst/>
                <a:latin typeface="Calibri" pitchFamily="34" charset="0"/>
                <a:ea typeface="+mn-ea"/>
                <a:cs typeface="+mn-cs"/>
              </a:rPr>
              <a:t>всегда контролирует свои желания</a:t>
            </a:r>
            <a:r>
              <a:rPr lang="ru-RU" sz="2800" dirty="0" smtClean="0">
                <a:solidFill>
                  <a:schemeClr val="bg1">
                    <a:lumMod val="65000"/>
                    <a:lumOff val="35000"/>
                  </a:schemeClr>
                </a:solidFill>
                <a:effectLst/>
                <a:latin typeface="Calibri" pitchFamily="34" charset="0"/>
                <a:ea typeface="+mn-ea"/>
                <a:cs typeface="+mn-cs"/>
              </a:rPr>
              <a:t> и не становится рабом своего неблагоразумия… Того, кто </a:t>
            </a:r>
            <a:r>
              <a:rPr lang="ru-RU" sz="2800" b="1" dirty="0" smtClean="0">
                <a:solidFill>
                  <a:schemeClr val="bg1">
                    <a:lumMod val="65000"/>
                    <a:lumOff val="35000"/>
                  </a:schemeClr>
                </a:solidFill>
                <a:effectLst/>
                <a:latin typeface="Calibri" pitchFamily="34" charset="0"/>
                <a:ea typeface="+mn-ea"/>
                <a:cs typeface="+mn-cs"/>
              </a:rPr>
              <a:t>не развращается успехом</a:t>
            </a:r>
            <a:r>
              <a:rPr lang="ru-RU" sz="2800" dirty="0" smtClean="0">
                <a:solidFill>
                  <a:schemeClr val="bg1">
                    <a:lumMod val="65000"/>
                    <a:lumOff val="35000"/>
                  </a:schemeClr>
                </a:solidFill>
                <a:effectLst/>
                <a:latin typeface="Calibri" pitchFamily="34" charset="0"/>
                <a:ea typeface="+mn-ea"/>
                <a:cs typeface="+mn-cs"/>
              </a:rPr>
              <a:t>, кто сохраняет свою истинную сущность и </a:t>
            </a:r>
            <a:r>
              <a:rPr lang="ru-RU" sz="2800" b="1" dirty="0" smtClean="0">
                <a:solidFill>
                  <a:schemeClr val="bg1">
                    <a:lumMod val="65000"/>
                    <a:lumOff val="35000"/>
                  </a:schemeClr>
                </a:solidFill>
                <a:effectLst/>
                <a:latin typeface="Calibri" pitchFamily="34" charset="0"/>
                <a:ea typeface="+mn-ea"/>
                <a:cs typeface="+mn-cs"/>
              </a:rPr>
              <a:t>твердо придерживается своих убеждений</a:t>
            </a:r>
            <a:r>
              <a:rPr lang="ru-RU" sz="2800" dirty="0" smtClean="0">
                <a:solidFill>
                  <a:schemeClr val="bg1">
                    <a:lumMod val="65000"/>
                    <a:lumOff val="35000"/>
                  </a:schemeClr>
                </a:solidFill>
                <a:effectLst/>
                <a:latin typeface="Calibri" pitchFamily="34" charset="0"/>
                <a:ea typeface="+mn-ea"/>
                <a:cs typeface="+mn-cs"/>
              </a:rPr>
              <a:t>, как мудрый и здравомыслящий муж… Сократ</a:t>
            </a:r>
          </a:p>
        </p:txBody>
      </p:sp>
      <p:sp>
        <p:nvSpPr>
          <p:cNvPr id="94211" name="Rectangle 3" descr="Walnut"/>
          <p:cNvSpPr>
            <a:spLocks noChangeArrowheads="1"/>
          </p:cNvSpPr>
          <p:nvPr/>
        </p:nvSpPr>
        <p:spPr bwMode="auto">
          <a:xfrm>
            <a:off x="0" y="87475"/>
            <a:ext cx="9144000" cy="626887"/>
          </a:xfrm>
          <a:prstGeom prst="rect">
            <a:avLst/>
          </a:prstGeom>
          <a:ln>
            <a:noFill/>
            <a:headEnd/>
            <a:tailEnd/>
          </a:ln>
          <a:effectLst>
            <a:outerShdw blurRad="50800" dist="38100" algn="l" rotWithShape="0">
              <a:prstClr val="black">
                <a:alpha val="40000"/>
              </a:prstClr>
            </a:outerShdw>
          </a:effectLst>
        </p:spPr>
        <p:style>
          <a:lnRef idx="1">
            <a:schemeClr val="dk1"/>
          </a:lnRef>
          <a:fillRef idx="2">
            <a:schemeClr val="dk1"/>
          </a:fillRef>
          <a:effectRef idx="1">
            <a:schemeClr val="dk1"/>
          </a:effectRef>
          <a:fontRef idx="minor">
            <a:schemeClr val="dk1"/>
          </a:fontRef>
        </p:style>
        <p:txBody>
          <a:bodyPr lIns="92075" tIns="46038" rIns="92075" bIns="46038" anchor="ctr"/>
          <a:lstStyle/>
          <a:p>
            <a:pPr algn="ctr">
              <a:defRPr/>
            </a:pPr>
            <a:r>
              <a:rPr kumimoji="1" lang="ru-RU" sz="2800" dirty="0" smtClean="0">
                <a:ln w="18415" cmpd="sng">
                  <a:solidFill>
                    <a:srgbClr val="FFFFFF"/>
                  </a:solidFill>
                  <a:prstDash val="solid"/>
                </a:ln>
                <a:solidFill>
                  <a:srgbClr val="FFFFFF"/>
                </a:solidFill>
                <a:effectLst>
                  <a:glow rad="101600">
                    <a:schemeClr val="tx1">
                      <a:lumMod val="50000"/>
                      <a:alpha val="40000"/>
                    </a:schemeClr>
                  </a:glow>
                  <a:outerShdw blurRad="63500" dir="3600000" algn="tl" rotWithShape="0">
                    <a:srgbClr val="000000">
                      <a:alpha val="70000"/>
                    </a:srgbClr>
                  </a:outerShdw>
                </a:effectLst>
                <a:latin typeface="Verdana" pitchFamily="34" charset="0"/>
              </a:rPr>
              <a:t>Кого бы я назвал образованным человеком?</a:t>
            </a:r>
            <a:endParaRPr kumimoji="1" lang="ru-RU" sz="2800" dirty="0">
              <a:ln w="18415" cmpd="sng">
                <a:solidFill>
                  <a:srgbClr val="FFFFFF"/>
                </a:solidFill>
                <a:prstDash val="solid"/>
              </a:ln>
              <a:solidFill>
                <a:srgbClr val="FFFFFF"/>
              </a:solidFill>
              <a:effectLst>
                <a:glow rad="101600">
                  <a:schemeClr val="tx1">
                    <a:lumMod val="50000"/>
                    <a:alpha val="40000"/>
                  </a:schemeClr>
                </a:glow>
                <a:outerShdw blurRad="63500" dir="3600000" algn="tl" rotWithShape="0">
                  <a:srgbClr val="000000">
                    <a:alpha val="70000"/>
                  </a:srgbClr>
                </a:outerShdw>
              </a:effectLst>
              <a:latin typeface="Verdana" pitchFamily="34" charset="0"/>
            </a:endParaRPr>
          </a:p>
        </p:txBody>
      </p:sp>
      <p:sp>
        <p:nvSpPr>
          <p:cNvPr id="8" name="TextBox 7"/>
          <p:cNvSpPr txBox="1"/>
          <p:nvPr/>
        </p:nvSpPr>
        <p:spPr>
          <a:xfrm>
            <a:off x="2357422" y="2643188"/>
            <a:ext cx="5400600" cy="92333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en-US" sz="1800" dirty="0" smtClean="0"/>
              <a:t>“</a:t>
            </a:r>
            <a:r>
              <a:rPr lang="ru-RU" sz="1800" dirty="0" smtClean="0"/>
              <a:t>Всякое раздражение и ярость, и гнев, и крик, и злоречие со всякою злобою да будут удалены от вас</a:t>
            </a:r>
            <a:r>
              <a:rPr lang="en-US" sz="1800" dirty="0" smtClean="0"/>
              <a:t>” (</a:t>
            </a:r>
            <a:r>
              <a:rPr lang="ru-RU" sz="1800" dirty="0" smtClean="0"/>
              <a:t>К </a:t>
            </a:r>
            <a:r>
              <a:rPr lang="ru-RU" sz="1800" dirty="0" err="1" smtClean="0"/>
              <a:t>Ефесянам</a:t>
            </a:r>
            <a:r>
              <a:rPr lang="en-US" sz="1800" dirty="0" smtClean="0"/>
              <a:t> 4:31)</a:t>
            </a:r>
            <a:endParaRPr lang="ru-RU" sz="1800" dirty="0"/>
          </a:p>
        </p:txBody>
      </p:sp>
      <p:sp>
        <p:nvSpPr>
          <p:cNvPr id="9" name="TextBox 8"/>
          <p:cNvSpPr txBox="1"/>
          <p:nvPr/>
        </p:nvSpPr>
        <p:spPr>
          <a:xfrm>
            <a:off x="142844" y="1142990"/>
            <a:ext cx="5760640" cy="1200329"/>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ru-RU" sz="1800" b="1" baseline="30000" dirty="0" smtClean="0"/>
              <a:t>5 </a:t>
            </a:r>
            <a:r>
              <a:rPr lang="ru-RU" sz="1800" dirty="0" smtClean="0"/>
              <a:t>Надейся на Господа всем сердцем твоим, и не полагайся на разум твой.</a:t>
            </a:r>
          </a:p>
          <a:p>
            <a:r>
              <a:rPr lang="ru-RU" sz="1800" b="1" baseline="30000" dirty="0" smtClean="0"/>
              <a:t>6 </a:t>
            </a:r>
            <a:r>
              <a:rPr lang="ru-RU" sz="1800" dirty="0" smtClean="0"/>
              <a:t>Во всех путях твоих познавай Его, и Он направит стези твои. (Притчи 3:5-6)</a:t>
            </a:r>
            <a:endParaRPr lang="ru-RU" sz="1800" dirty="0"/>
          </a:p>
        </p:txBody>
      </p:sp>
      <p:sp>
        <p:nvSpPr>
          <p:cNvPr id="10" name="TextBox 9"/>
          <p:cNvSpPr txBox="1"/>
          <p:nvPr/>
        </p:nvSpPr>
        <p:spPr>
          <a:xfrm>
            <a:off x="285720" y="3786196"/>
            <a:ext cx="5832648" cy="923330"/>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ru-RU" sz="1800" dirty="0" smtClean="0"/>
              <a:t>Юношеских похотей убегай, а держись правды, веры, любви, мира со всеми призывающими Господа от чистого сердца.</a:t>
            </a:r>
            <a:r>
              <a:rPr lang="en-US" sz="1800" dirty="0" smtClean="0"/>
              <a:t>. (</a:t>
            </a:r>
            <a:r>
              <a:rPr lang="ru-RU" sz="1800" dirty="0" smtClean="0"/>
              <a:t>2-е Тимофею</a:t>
            </a:r>
            <a:r>
              <a:rPr lang="en-US" sz="1800" dirty="0" smtClean="0"/>
              <a:t> 2:22)</a:t>
            </a:r>
            <a:endParaRPr lang="ru-RU" sz="1800" dirty="0" smtClean="0">
              <a:solidFill>
                <a:schemeClr val="dk1"/>
              </a:solidFill>
              <a:latin typeface="+mn-lt"/>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grpId="0" nodeType="afterEffect">
                                  <p:stCondLst>
                                    <p:cond delay="0"/>
                                  </p:stCondLst>
                                  <p:childTnLst>
                                    <p:set>
                                      <p:cBhvr>
                                        <p:cTn id="6" dur="1" fill="hold">
                                          <p:stCondLst>
                                            <p:cond delay="0"/>
                                          </p:stCondLst>
                                        </p:cTn>
                                        <p:tgtEl>
                                          <p:spTgt spid="94210"/>
                                        </p:tgtEl>
                                        <p:attrNameLst>
                                          <p:attrName>style.visibility</p:attrName>
                                        </p:attrNameLst>
                                      </p:cBhvr>
                                      <p:to>
                                        <p:strVal val="visible"/>
                                      </p:to>
                                    </p:set>
                                    <p:animEffect transition="in" filter="box(out)">
                                      <p:cBhvr>
                                        <p:cTn id="7" dur="500"/>
                                        <p:tgtEl>
                                          <p:spTgt spid="942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subTnLst>
                                    <p:set>
                                      <p:cBhvr override="childStyle">
                                        <p:cTn dur="1" fill="hold" display="0" masterRel="nextClick" afterEffect="1"/>
                                        <p:tgtEl>
                                          <p:spTgt spid="9"/>
                                        </p:tgtEl>
                                        <p:attrNameLst>
                                          <p:attrName>style.visibility</p:attrName>
                                        </p:attrNameLst>
                                      </p:cBhvr>
                                      <p:to>
                                        <p:strVal val="hidden"/>
                                      </p:to>
                                    </p:set>
                                  </p:sub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subTnLst>
                                    <p:set>
                                      <p:cBhvr override="childStyle">
                                        <p:cTn dur="1" fill="hold" display="0" masterRel="nextClick" afterEffect="1"/>
                                        <p:tgtEl>
                                          <p:spTgt spid="8"/>
                                        </p:tgtEl>
                                        <p:attrNameLst>
                                          <p:attrName>style.visibility</p:attrName>
                                        </p:attrNameLst>
                                      </p:cBhvr>
                                      <p:to>
                                        <p:strVal val="hidden"/>
                                      </p:to>
                                    </p:set>
                                  </p:sub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subTnLst>
                                    <p:set>
                                      <p:cBhvr override="childStyle">
                                        <p:cTn dur="1" fill="hold" display="0" masterRel="nextClick" afterEffect="1"/>
                                        <p:tgtEl>
                                          <p:spTgt spid="10"/>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210" grpId="0" autoUpdateAnimBg="0"/>
      <p:bldP spid="8" grpId="0" animBg="1"/>
      <p:bldP spid="9" grpId="0" animBg="1"/>
      <p:bldP spid="10"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normAutofit/>
          </a:bodyPr>
          <a:lstStyle/>
          <a:p>
            <a:r>
              <a:rPr lang="ru-RU" dirty="0" smtClean="0">
                <a:effectLst>
                  <a:glow rad="101600">
                    <a:schemeClr val="bg1">
                      <a:lumMod val="65000"/>
                      <a:lumOff val="35000"/>
                      <a:alpha val="40000"/>
                    </a:schemeClr>
                  </a:glow>
                </a:effectLst>
              </a:rPr>
              <a:t>Портрет нашего выпускника?</a:t>
            </a:r>
            <a:endParaRPr lang="ru-RU" dirty="0">
              <a:effectLst>
                <a:glow rad="101600">
                  <a:schemeClr val="bg1">
                    <a:lumMod val="65000"/>
                    <a:lumOff val="35000"/>
                    <a:alpha val="40000"/>
                  </a:schemeClr>
                </a:glow>
              </a:effectLst>
            </a:endParaRPr>
          </a:p>
        </p:txBody>
      </p:sp>
      <p:pic>
        <p:nvPicPr>
          <p:cNvPr id="6" name="Picture 3"/>
          <p:cNvPicPr>
            <a:picLocks noChangeAspect="1" noChangeArrowheads="1"/>
          </p:cNvPicPr>
          <p:nvPr/>
        </p:nvPicPr>
        <p:blipFill>
          <a:blip r:embed="rId3" cstate="print"/>
          <a:srcRect/>
          <a:stretch>
            <a:fillRect/>
          </a:stretch>
        </p:blipFill>
        <p:spPr bwMode="auto">
          <a:xfrm rot="21295659">
            <a:off x="367096" y="1381277"/>
            <a:ext cx="5554163" cy="3702775"/>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7" name="Picture 4"/>
          <p:cNvPicPr>
            <a:picLocks noChangeAspect="1" noChangeArrowheads="1"/>
          </p:cNvPicPr>
          <p:nvPr/>
        </p:nvPicPr>
        <p:blipFill>
          <a:blip r:embed="rId4" cstate="print"/>
          <a:srcRect/>
          <a:stretch>
            <a:fillRect/>
          </a:stretch>
        </p:blipFill>
        <p:spPr bwMode="auto">
          <a:xfrm rot="743940">
            <a:off x="6188453" y="1656075"/>
            <a:ext cx="1734752" cy="2602128"/>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14368"/>
            <a:ext cx="8229600" cy="857250"/>
          </a:xfrm>
        </p:spPr>
        <p:txBody>
          <a:bodyPr>
            <a:noAutofit/>
          </a:bodyPr>
          <a:lstStyle/>
          <a:p>
            <a:r>
              <a:rPr lang="ru-RU" sz="4800" dirty="0" smtClean="0">
                <a:effectLst>
                  <a:glow rad="101600">
                    <a:schemeClr val="accent1">
                      <a:satMod val="175000"/>
                      <a:alpha val="40000"/>
                    </a:schemeClr>
                  </a:glow>
                </a:effectLst>
              </a:rPr>
              <a:t> </a:t>
            </a:r>
            <a:r>
              <a:rPr lang="ru-RU" dirty="0" smtClean="0">
                <a:effectLst>
                  <a:glow rad="101600">
                    <a:schemeClr val="bg1">
                      <a:lumMod val="65000"/>
                      <a:lumOff val="35000"/>
                      <a:alpha val="40000"/>
                    </a:schemeClr>
                  </a:glow>
                </a:effectLst>
              </a:rPr>
              <a:t>Составляющие процесса воспитания характера в школе (рецепт)?</a:t>
            </a:r>
            <a:endParaRPr lang="ru-RU" dirty="0">
              <a:effectLst>
                <a:glow rad="101600">
                  <a:schemeClr val="bg1">
                    <a:lumMod val="65000"/>
                    <a:lumOff val="35000"/>
                    <a:alpha val="40000"/>
                  </a:schemeClr>
                </a:glow>
              </a:effectLst>
            </a:endParaRPr>
          </a:p>
        </p:txBody>
      </p:sp>
      <p:sp>
        <p:nvSpPr>
          <p:cNvPr id="3" name="Содержимое 2"/>
          <p:cNvSpPr>
            <a:spLocks noGrp="1"/>
          </p:cNvSpPr>
          <p:nvPr>
            <p:ph idx="1"/>
          </p:nvPr>
        </p:nvSpPr>
        <p:spPr>
          <a:xfrm>
            <a:off x="500034" y="2391989"/>
            <a:ext cx="8229600" cy="2394340"/>
          </a:xfrm>
        </p:spPr>
        <p:txBody>
          <a:bodyPr>
            <a:normAutofit/>
          </a:bodyPr>
          <a:lstStyle/>
          <a:p>
            <a:pPr marL="514350" indent="-514350">
              <a:buFont typeface="+mj-lt"/>
              <a:buAutoNum type="arabicPeriod"/>
            </a:pPr>
            <a:r>
              <a:rPr lang="ru-RU" sz="3600" dirty="0" smtClean="0">
                <a:solidFill>
                  <a:schemeClr val="bg1">
                    <a:lumMod val="75000"/>
                    <a:lumOff val="25000"/>
                  </a:schemeClr>
                </a:solidFill>
                <a:latin typeface="Calibri" pitchFamily="34" charset="0"/>
              </a:rPr>
              <a:t>Пять предпосылок ШЗД (основание)</a:t>
            </a:r>
          </a:p>
          <a:p>
            <a:pPr marL="514350" indent="-514350">
              <a:buFont typeface="+mj-lt"/>
              <a:buAutoNum type="arabicPeriod"/>
            </a:pPr>
            <a:r>
              <a:rPr lang="ru-RU" sz="3600" dirty="0" smtClean="0">
                <a:solidFill>
                  <a:schemeClr val="bg1">
                    <a:lumMod val="75000"/>
                    <a:lumOff val="25000"/>
                  </a:schemeClr>
                </a:solidFill>
                <a:latin typeface="Calibri" pitchFamily="34" charset="0"/>
              </a:rPr>
              <a:t>7 табу при организации учебного процесса (принципы и подходы)</a:t>
            </a:r>
            <a:endParaRPr lang="ru-RU" sz="3600" dirty="0">
              <a:solidFill>
                <a:schemeClr val="bg1">
                  <a:lumMod val="75000"/>
                  <a:lumOff val="25000"/>
                </a:schemeClr>
              </a:solidFill>
              <a:latin typeface="Calibri" pitchFamily="34" charset="0"/>
            </a:endParaRPr>
          </a:p>
        </p:txBody>
      </p:sp>
    </p:spTree>
  </p:cSld>
  <p:clrMapOvr>
    <a:masterClrMapping/>
  </p:clrMapOvr>
  <p:transition>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endParaRPr lang="ru-RU" dirty="0"/>
          </a:p>
        </p:txBody>
      </p:sp>
      <p:sp>
        <p:nvSpPr>
          <p:cNvPr id="3" name="Подзаголовок 2"/>
          <p:cNvSpPr>
            <a:spLocks noGrp="1"/>
          </p:cNvSpPr>
          <p:nvPr>
            <p:ph type="subTitle" idx="1"/>
          </p:nvPr>
        </p:nvSpPr>
        <p:spPr/>
        <p:txBody>
          <a:bodyPr/>
          <a:lstStyle/>
          <a:p>
            <a:endParaRPr lang="ru-RU"/>
          </a:p>
        </p:txBody>
      </p:sp>
      <p:pic>
        <p:nvPicPr>
          <p:cNvPr id="4" name="Рисунок 3" descr="9Q5A7168.JPG"/>
          <p:cNvPicPr>
            <a:picLocks noChangeAspect="1"/>
          </p:cNvPicPr>
          <p:nvPr/>
        </p:nvPicPr>
        <p:blipFill>
          <a:blip r:embed="rId2" cstate="print"/>
          <a:stretch>
            <a:fillRect/>
          </a:stretch>
        </p:blipFill>
        <p:spPr>
          <a:xfrm>
            <a:off x="1428782" y="0"/>
            <a:ext cx="7715250" cy="5143500"/>
          </a:xfrm>
          <a:prstGeom prst="rect">
            <a:avLst/>
          </a:prstGeom>
          <a:effectLst>
            <a:softEdge rad="317500"/>
          </a:effectLst>
        </p:spPr>
      </p:pic>
      <p:pic>
        <p:nvPicPr>
          <p:cNvPr id="6" name="Рисунок 5" descr="B49X8635.JPG"/>
          <p:cNvPicPr>
            <a:picLocks noChangeAspect="1"/>
          </p:cNvPicPr>
          <p:nvPr/>
        </p:nvPicPr>
        <p:blipFill>
          <a:blip r:embed="rId3" cstate="print"/>
          <a:stretch>
            <a:fillRect/>
          </a:stretch>
        </p:blipFill>
        <p:spPr>
          <a:xfrm>
            <a:off x="4472742" y="2029659"/>
            <a:ext cx="4671258" cy="3113842"/>
          </a:xfrm>
          <a:prstGeom prst="rect">
            <a:avLst/>
          </a:prstGeom>
          <a:effectLst>
            <a:softEdge rad="635000"/>
          </a:effectLst>
        </p:spPr>
      </p:pic>
      <p:sp>
        <p:nvSpPr>
          <p:cNvPr id="9" name="Прямоугольник 8"/>
          <p:cNvSpPr/>
          <p:nvPr/>
        </p:nvSpPr>
        <p:spPr>
          <a:xfrm>
            <a:off x="8643966" y="71420"/>
            <a:ext cx="428628" cy="707886"/>
          </a:xfrm>
          <a:prstGeom prst="rect">
            <a:avLst/>
          </a:prstGeom>
          <a:noFill/>
        </p:spPr>
        <p:txBody>
          <a:bodyPr wrap="square" lIns="91440" tIns="45720" rIns="91440" bIns="45720">
            <a:spAutoFit/>
          </a:bodyPr>
          <a:lstStyle/>
          <a:p>
            <a:pPr algn="ctr"/>
            <a:r>
              <a:rPr lang="ru-RU" sz="4000" b="0" cap="none" spc="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2</a:t>
            </a:r>
            <a:endParaRPr lang="ru-RU" sz="4000" b="0" cap="none" spc="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pic>
        <p:nvPicPr>
          <p:cNvPr id="10" name="Рисунок 9" descr="B49X8797.JPG"/>
          <p:cNvPicPr>
            <a:picLocks noChangeAspect="1"/>
          </p:cNvPicPr>
          <p:nvPr/>
        </p:nvPicPr>
        <p:blipFill>
          <a:blip r:embed="rId4" cstate="print"/>
          <a:srcRect l="15270" r="37100" b="10685"/>
          <a:stretch>
            <a:fillRect/>
          </a:stretch>
        </p:blipFill>
        <p:spPr>
          <a:xfrm>
            <a:off x="0" y="142858"/>
            <a:ext cx="3428992" cy="4286280"/>
          </a:xfrm>
          <a:prstGeom prst="rect">
            <a:avLst/>
          </a:prstGeom>
          <a:effectLst>
            <a:softEdge rad="635000"/>
          </a:effectLst>
        </p:spPr>
      </p:pic>
    </p:spTree>
  </p:cSld>
  <p:clrMapOvr>
    <a:masterClrMapping/>
  </p:clrMapOvr>
  <p:transition>
    <p:fade/>
  </p:transition>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2.xml><?xml version="1.0" encoding="utf-8"?>
<a:themeOverride xmlns:a="http://schemas.openxmlformats.org/drawingml/2006/main">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3.xml><?xml version="1.0" encoding="utf-8"?>
<a:themeOverride xmlns:a="http://schemas.openxmlformats.org/drawingml/2006/main">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emplate/>
  <TotalTime>4610</TotalTime>
  <Words>468</Words>
  <Application>Microsoft Office PowerPoint</Application>
  <PresentationFormat>Экран (16:9)</PresentationFormat>
  <Paragraphs>48</Paragraphs>
  <Slides>16</Slides>
  <Notes>2</Notes>
  <HiddenSlides>0</HiddenSlides>
  <MMClips>0</MMClips>
  <ScaleCrop>false</ScaleCrop>
  <HeadingPairs>
    <vt:vector size="4" baseType="variant">
      <vt:variant>
        <vt:lpstr>Тема</vt:lpstr>
      </vt:variant>
      <vt:variant>
        <vt:i4>1</vt:i4>
      </vt:variant>
      <vt:variant>
        <vt:lpstr>Заголовки слайдов</vt:lpstr>
      </vt:variant>
      <vt:variant>
        <vt:i4>16</vt:i4>
      </vt:variant>
    </vt:vector>
  </HeadingPairs>
  <TitlesOfParts>
    <vt:vector size="17" baseType="lpstr">
      <vt:lpstr>Тема Office</vt:lpstr>
      <vt:lpstr>Слайд 1</vt:lpstr>
      <vt:lpstr>Библиография зарубежная</vt:lpstr>
      <vt:lpstr>Составляющие качественного обучения:</vt:lpstr>
      <vt:lpstr>Слайд 4</vt:lpstr>
      <vt:lpstr>ПРОФЕССИОНАЛЬНЫЙ СТАНДАРТ ПЕДАГОГА (УМЕНИЯ)</vt:lpstr>
      <vt:lpstr>ПРОФЕССИОНАЛЬНЫЙ СТАНДАРТ ПЕДАГОГА (умения)</vt:lpstr>
      <vt:lpstr>ПРОФЕССИОНАЛЬНЫЙ СТАНДАРТ ПЕДАГОГА (знания)</vt:lpstr>
      <vt:lpstr>Портрет современного педагога?</vt:lpstr>
      <vt:lpstr>Слайд 9</vt:lpstr>
      <vt:lpstr>Слайд 10</vt:lpstr>
      <vt:lpstr>Изменяя мир к лучшему ЧЕРЕЗ ВОСПИТАНИЕ ХАРАКТЕРА</vt:lpstr>
      <vt:lpstr>Под образованием понимается всё, что связано с обучением и воспитанием, имеющим свой целью просветить разум, исправить поведение и сформировать такие манеры и привычки молодого поколения, чтобы они были полезными в их будущей (взрослой) жизни…  Webster’s 1828 Dictionary definition</vt:lpstr>
      <vt:lpstr>Во-первых, того, кто умеет найти выход в любых ситуациях, с которыми сталкивается каждый день. Во-вторых, того, кто проявляет добропорядочность и уважение в отношениях со всеми людьми, того, кто легко и дружелюбно принимает в других то, что ему неприятно, и относится с понимание к ближнему, насколько это в человеческих силах… Того, кто всегда контролирует свои желания и не становится рабом своего неблагоразумия… Того, кто не развращается успехом, кто сохраняет свою истинную сущность и твердо придерживается своих убеждений, как мудрый и здравомыслящий муж… Сократ</vt:lpstr>
      <vt:lpstr>Портрет нашего выпускника?</vt:lpstr>
      <vt:lpstr> Составляющие процесса воспитания характера в школе (рецепт)?</vt:lpstr>
      <vt:lpstr>Слайд 16</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Len Stolyarchuk</dc:creator>
  <cp:lastModifiedBy>Len Stolyarchuk</cp:lastModifiedBy>
  <cp:revision>35</cp:revision>
  <dcterms:created xsi:type="dcterms:W3CDTF">2016-10-28T04:35:19Z</dcterms:created>
  <dcterms:modified xsi:type="dcterms:W3CDTF">2016-11-01T20:46:54Z</dcterms:modified>
</cp:coreProperties>
</file>